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80" r:id="rId7"/>
    <p:sldId id="281" r:id="rId8"/>
    <p:sldId id="284" r:id="rId9"/>
    <p:sldId id="282" r:id="rId10"/>
    <p:sldId id="265" r:id="rId11"/>
    <p:sldId id="283" r:id="rId12"/>
    <p:sldId id="285" r:id="rId13"/>
    <p:sldId id="286" r:id="rId14"/>
    <p:sldId id="260" r:id="rId15"/>
    <p:sldId id="264" r:id="rId16"/>
    <p:sldId id="259" r:id="rId17"/>
    <p:sldId id="287" r:id="rId18"/>
    <p:sldId id="322" r:id="rId19"/>
    <p:sldId id="275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288" r:id="rId29"/>
    <p:sldId id="289" r:id="rId30"/>
    <p:sldId id="290" r:id="rId31"/>
    <p:sldId id="291" r:id="rId32"/>
    <p:sldId id="292" r:id="rId33"/>
    <p:sldId id="293" r:id="rId34"/>
    <p:sldId id="261" r:id="rId35"/>
    <p:sldId id="296" r:id="rId36"/>
    <p:sldId id="298" r:id="rId37"/>
    <p:sldId id="299" r:id="rId38"/>
    <p:sldId id="300" r:id="rId39"/>
    <p:sldId id="301" r:id="rId40"/>
    <p:sldId id="262" r:id="rId41"/>
    <p:sldId id="273" r:id="rId42"/>
    <p:sldId id="324" r:id="rId43"/>
    <p:sldId id="325" r:id="rId44"/>
    <p:sldId id="326" r:id="rId45"/>
    <p:sldId id="329" r:id="rId46"/>
    <p:sldId id="274" r:id="rId47"/>
    <p:sldId id="266" r:id="rId48"/>
    <p:sldId id="278" r:id="rId49"/>
    <p:sldId id="279" r:id="rId50"/>
    <p:sldId id="294" r:id="rId51"/>
    <p:sldId id="270" r:id="rId52"/>
    <p:sldId id="267" r:id="rId53"/>
    <p:sldId id="271" r:id="rId54"/>
    <p:sldId id="277" r:id="rId55"/>
    <p:sldId id="295" r:id="rId56"/>
    <p:sldId id="302" r:id="rId57"/>
    <p:sldId id="305" r:id="rId58"/>
    <p:sldId id="303" r:id="rId59"/>
    <p:sldId id="307" r:id="rId60"/>
    <p:sldId id="306" r:id="rId61"/>
    <p:sldId id="308" r:id="rId62"/>
    <p:sldId id="309" r:id="rId63"/>
    <p:sldId id="310" r:id="rId64"/>
    <p:sldId id="319" r:id="rId65"/>
    <p:sldId id="320" r:id="rId66"/>
    <p:sldId id="321" r:id="rId67"/>
    <p:sldId id="272" r:id="rId6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E08A54-9C61-468D-92C2-22893145E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B1C797B-7971-4FCC-AF6E-3612A0827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113696-A7CA-470E-87EC-63317B5F3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A17-835F-41F2-8492-FEE2424C8A11}" type="datetimeFigureOut">
              <a:rPr lang="nl-BE" smtClean="0"/>
              <a:t>7/09/2022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12A658-0A37-440C-A1DE-7291916D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51A5E0-4786-4C93-8068-F1A72898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4E75-2472-4202-B1A8-B35CF38FF9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838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35F057-5A9E-46C6-B4F4-8DF6C7362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EBA53C1-C660-405A-B9F9-A8ABA4DF1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1A54F0-1B81-405A-81E7-D241EFDE7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A17-835F-41F2-8492-FEE2424C8A11}" type="datetimeFigureOut">
              <a:rPr lang="nl-BE" smtClean="0"/>
              <a:t>7/09/2022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3EB2BA-3AB4-4EDA-9457-794CD28C2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FFE04E-09BE-40F5-9346-0801FCBDA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4E75-2472-4202-B1A8-B35CF38FF9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568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30DD1BF-3A3F-4EE4-B776-A23D9BCE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A34CF50-1A43-42DD-AA53-77D03625C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E6D926-BCDE-42DC-89BC-92386B219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A17-835F-41F2-8492-FEE2424C8A11}" type="datetimeFigureOut">
              <a:rPr lang="nl-BE" smtClean="0"/>
              <a:t>7/09/2022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601EF4-83C6-42A3-834E-C3F9CEBBB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BFB437-A87D-42CF-BF35-538445F23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4E75-2472-4202-B1A8-B35CF38FF9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68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B84EF8-602A-4170-A164-D9B5FC15E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14065-902E-45C0-A0A2-225C2BC6D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2C49C9-A3A6-4D23-BFD1-4EFA5C9A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A17-835F-41F2-8492-FEE2424C8A11}" type="datetimeFigureOut">
              <a:rPr lang="nl-BE" smtClean="0"/>
              <a:t>7/09/2022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165314-D37F-4BD7-AD81-AB9AA78A6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77A345-689C-4A12-9DE6-1005559BD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4E75-2472-4202-B1A8-B35CF38FF9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477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27C0A2-9A09-464C-B410-917448856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79FC6CF-546F-4D58-ADEC-6CA49C0AD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FF355A-48F1-462A-975B-173688A47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A17-835F-41F2-8492-FEE2424C8A11}" type="datetimeFigureOut">
              <a:rPr lang="nl-BE" smtClean="0"/>
              <a:t>7/09/2022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AE7662-CB63-4240-809D-7C010D1A0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A08C95-8A61-4A29-A8BD-720C6501B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4E75-2472-4202-B1A8-B35CF38FF9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485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025232-1F39-4414-8C22-6BB5D914D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EEDE6D-3A88-412F-80F9-5D47A9234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21CBA72-89EE-4873-9550-979A4E683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9E0F07D-BC8A-497A-A1C4-3A08D4CD2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A17-835F-41F2-8492-FEE2424C8A11}" type="datetimeFigureOut">
              <a:rPr lang="nl-BE" smtClean="0"/>
              <a:t>7/09/2022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EF44E7A-DADB-479A-9C59-CF33DD4C5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080A68A-E9FB-4F41-B8A7-86B9D323B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4E75-2472-4202-B1A8-B35CF38FF9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280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804310-A3A7-49A7-B3A3-00B35180D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24A6C5C-07B0-411E-8C77-D1D5B7369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EBCD10F-8654-49C0-B26F-13E8295FD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C7541C1-6D8B-4B2E-8543-5C2171659F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C273FFC-5F8A-493A-852E-4458C99DD3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D2689D3-7D0A-475C-8201-55118C47F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A17-835F-41F2-8492-FEE2424C8A11}" type="datetimeFigureOut">
              <a:rPr lang="nl-BE" smtClean="0"/>
              <a:t>7/09/2022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4991E7F-37FA-4851-9E0E-08D7990F0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DF7D905-51DE-454C-9593-D1CF8F021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4E75-2472-4202-B1A8-B35CF38FF9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943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832400-0511-422B-8740-E8C53DBE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54338D4-8666-4A7E-9F2D-1A7BFF8B8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A17-835F-41F2-8492-FEE2424C8A11}" type="datetimeFigureOut">
              <a:rPr lang="nl-BE" smtClean="0"/>
              <a:t>7/09/2022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839CBC2-FE47-44A5-83D2-15ECBA80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AF3E622-3431-4E8A-8AD3-6B7E6EBF0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4E75-2472-4202-B1A8-B35CF38FF9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427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3B520EF-10B8-4D48-B432-DFCC7C185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A17-835F-41F2-8492-FEE2424C8A11}" type="datetimeFigureOut">
              <a:rPr lang="nl-BE" smtClean="0"/>
              <a:t>7/09/2022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0696667-B8EF-493A-B695-8FA0C93E1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2737873-4D8C-4F70-B5D5-59562878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4E75-2472-4202-B1A8-B35CF38FF9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073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D90BFE-C6A4-4A49-A791-8ACF50548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BF5FF1-FDB9-43CB-8DA9-29528B9B5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18DC47D-75E4-489A-9483-0E1479232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CC5B104-4B4C-48AF-8C16-5F073260F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A17-835F-41F2-8492-FEE2424C8A11}" type="datetimeFigureOut">
              <a:rPr lang="nl-BE" smtClean="0"/>
              <a:t>7/09/2022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BD7CDD5-D4A8-4715-8288-AD1584CF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A95A64C-B7B0-4215-972C-889A3E537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4E75-2472-4202-B1A8-B35CF38FF9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720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36B308-4F54-4C7E-A0B6-483220924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1A9D280-5330-4724-85AE-8024BA87DF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BA2611B-A22D-4BA6-B66A-1F66728EE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59187F8-E069-49F5-A0D5-408C5F3B9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A17-835F-41F2-8492-FEE2424C8A11}" type="datetimeFigureOut">
              <a:rPr lang="nl-BE" smtClean="0"/>
              <a:t>7/09/2022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AA7CDF3-532B-4473-A6EE-6AFDCEF93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3443419-949A-4EA3-B631-77CA471BB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44E75-2472-4202-B1A8-B35CF38FF9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094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C04DB18-B65D-4EEF-8219-453DCE856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481E32-00D9-4126-AD2D-919CBB6ED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5F735D-BC39-4863-B601-EC69F0DCA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C2A17-835F-41F2-8492-FEE2424C8A11}" type="datetimeFigureOut">
              <a:rPr lang="nl-BE" smtClean="0"/>
              <a:t>7/09/2022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22D342-2962-47EB-9C8A-871CAD176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E247C6-04FF-4067-A804-57CC0A4CAC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44E75-2472-4202-B1A8-B35CF38FF9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487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_QKOEzydY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LJLlO8lPTQ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blokje.info/speelenleer-oefeningen/woorden-1_2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B_az4H7730&amp;list=PLaUoDjn4XtrhI6amICVvqozhBuZWu-_CE&amp;index=2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C8F12C-0FEF-4402-877D-4EF6E8D245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Woordenschat </a:t>
            </a:r>
            <a:br>
              <a:rPr lang="nl-BE" dirty="0"/>
            </a:br>
            <a:r>
              <a:rPr lang="nl-BE" dirty="0"/>
              <a:t>Thema klas/school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DDC9FEF-BCE5-43C6-B1F5-BADBC5E050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480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62CD4-DDB6-4E35-BB18-42B13DBF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/>
              <a:t>Het papier</a:t>
            </a:r>
            <a:endParaRPr lang="nl-BE" dirty="0"/>
          </a:p>
        </p:txBody>
      </p:sp>
      <p:pic>
        <p:nvPicPr>
          <p:cNvPr id="11266" name="Picture 2" descr="Victor Buck Services, van papier tot digitaal">
            <a:extLst>
              <a:ext uri="{FF2B5EF4-FFF2-40B4-BE49-F238E27FC236}">
                <a16:creationId xmlns:a16="http://schemas.microsoft.com/office/drawing/2014/main" id="{178A2CBB-0185-44EA-8D17-F40A64C3B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171" y="2360167"/>
            <a:ext cx="52197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84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55C2B4-D534-4B56-9CEC-42B25AAE2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4400" b="1" dirty="0"/>
              <a:t>De deur </a:t>
            </a:r>
            <a:endParaRPr lang="nl-BE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83899F0-78C8-4828-8C5E-DC59814D3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3794" y="1690688"/>
            <a:ext cx="3729339" cy="4555460"/>
          </a:xfrm>
        </p:spPr>
      </p:pic>
    </p:spTree>
    <p:extLst>
      <p:ext uri="{BB962C8B-B14F-4D97-AF65-F5344CB8AC3E}">
        <p14:creationId xmlns:p14="http://schemas.microsoft.com/office/powerpoint/2010/main" val="409737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55C2B4-D534-4B56-9CEC-42B25AAE2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4400" b="1" dirty="0"/>
              <a:t>Het toilet</a:t>
            </a:r>
            <a:endParaRPr lang="nl-BE" dirty="0"/>
          </a:p>
        </p:txBody>
      </p:sp>
      <p:pic>
        <p:nvPicPr>
          <p:cNvPr id="2050" name="Picture 2" descr="toilet - kiddicolour">
            <a:extLst>
              <a:ext uri="{FF2B5EF4-FFF2-40B4-BE49-F238E27FC236}">
                <a16:creationId xmlns:a16="http://schemas.microsoft.com/office/drawing/2014/main" id="{F080254C-96E5-46C4-ADAC-781D81FE2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1690688"/>
            <a:ext cx="3762375" cy="485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06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7B7BAE-9B9F-48D9-B5C1-A1CC41B02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4400" b="1" dirty="0"/>
              <a:t>De klas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3A58B37-F396-4399-8606-F2F79CA4A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892" y="1728281"/>
            <a:ext cx="7475483" cy="4764594"/>
          </a:xfrm>
          <a:prstGeom prst="rect">
            <a:avLst/>
          </a:prstGeom>
        </p:spPr>
      </p:pic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FB438C6C-7F60-4278-905D-8EA314195C35}"/>
              </a:ext>
            </a:extLst>
          </p:cNvPr>
          <p:cNvCxnSpPr/>
          <p:nvPr/>
        </p:nvCxnSpPr>
        <p:spPr>
          <a:xfrm flipH="1" flipV="1">
            <a:off x="1544715" y="3151573"/>
            <a:ext cx="2192784" cy="9942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hthoek 4">
            <a:extLst>
              <a:ext uri="{FF2B5EF4-FFF2-40B4-BE49-F238E27FC236}">
                <a16:creationId xmlns:a16="http://schemas.microsoft.com/office/drawing/2014/main" id="{9FD4BFA7-CE67-49F8-8DC8-3C8A92D3F6E9}"/>
              </a:ext>
            </a:extLst>
          </p:cNvPr>
          <p:cNvSpPr/>
          <p:nvPr/>
        </p:nvSpPr>
        <p:spPr>
          <a:xfrm>
            <a:off x="221942" y="2490186"/>
            <a:ext cx="1535837" cy="47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Het meisje</a:t>
            </a: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24F4A80C-E7F7-4A97-9334-5D6005989AA9}"/>
              </a:ext>
            </a:extLst>
          </p:cNvPr>
          <p:cNvCxnSpPr>
            <a:cxnSpLocks/>
          </p:cNvCxnSpPr>
          <p:nvPr/>
        </p:nvCxnSpPr>
        <p:spPr>
          <a:xfrm flipH="1" flipV="1">
            <a:off x="1624614" y="4421588"/>
            <a:ext cx="1558030" cy="5957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hthoek 8">
            <a:extLst>
              <a:ext uri="{FF2B5EF4-FFF2-40B4-BE49-F238E27FC236}">
                <a16:creationId xmlns:a16="http://schemas.microsoft.com/office/drawing/2014/main" id="{0FFFF4FE-70A3-4898-94A0-17FE09CD079E}"/>
              </a:ext>
            </a:extLst>
          </p:cNvPr>
          <p:cNvSpPr/>
          <p:nvPr/>
        </p:nvSpPr>
        <p:spPr>
          <a:xfrm>
            <a:off x="277416" y="3813213"/>
            <a:ext cx="1535837" cy="47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De jongen</a:t>
            </a:r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9DE21BF8-686F-4924-8E36-A4E42CF48E11}"/>
              </a:ext>
            </a:extLst>
          </p:cNvPr>
          <p:cNvCxnSpPr>
            <a:cxnSpLocks/>
          </p:cNvCxnSpPr>
          <p:nvPr/>
        </p:nvCxnSpPr>
        <p:spPr>
          <a:xfrm flipH="1" flipV="1">
            <a:off x="3604334" y="1452565"/>
            <a:ext cx="1771094" cy="22584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hthoek 11">
            <a:extLst>
              <a:ext uri="{FF2B5EF4-FFF2-40B4-BE49-F238E27FC236}">
                <a16:creationId xmlns:a16="http://schemas.microsoft.com/office/drawing/2014/main" id="{AC89FB90-D1B9-43A6-ACD3-42C5322E990F}"/>
              </a:ext>
            </a:extLst>
          </p:cNvPr>
          <p:cNvSpPr/>
          <p:nvPr/>
        </p:nvSpPr>
        <p:spPr>
          <a:xfrm>
            <a:off x="1997453" y="875771"/>
            <a:ext cx="1535837" cy="47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De meester</a:t>
            </a:r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E21BCABF-A023-46EB-96FA-16228F81C767}"/>
              </a:ext>
            </a:extLst>
          </p:cNvPr>
          <p:cNvCxnSpPr>
            <a:cxnSpLocks/>
          </p:cNvCxnSpPr>
          <p:nvPr/>
        </p:nvCxnSpPr>
        <p:spPr>
          <a:xfrm flipV="1">
            <a:off x="6463637" y="1027906"/>
            <a:ext cx="1330957" cy="182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hthoek 14">
            <a:extLst>
              <a:ext uri="{FF2B5EF4-FFF2-40B4-BE49-F238E27FC236}">
                <a16:creationId xmlns:a16="http://schemas.microsoft.com/office/drawing/2014/main" id="{63F53A65-8277-4FD6-B4F1-E13B0ACF99AC}"/>
              </a:ext>
            </a:extLst>
          </p:cNvPr>
          <p:cNvSpPr/>
          <p:nvPr/>
        </p:nvSpPr>
        <p:spPr>
          <a:xfrm>
            <a:off x="7857293" y="557389"/>
            <a:ext cx="1535837" cy="47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De deur</a:t>
            </a:r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580279A1-C3E7-44A9-92A3-E282EB6ACC4E}"/>
              </a:ext>
            </a:extLst>
          </p:cNvPr>
          <p:cNvCxnSpPr>
            <a:cxnSpLocks/>
          </p:cNvCxnSpPr>
          <p:nvPr/>
        </p:nvCxnSpPr>
        <p:spPr>
          <a:xfrm flipH="1" flipV="1">
            <a:off x="4523913" y="792647"/>
            <a:ext cx="97586" cy="16975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hthoek 18">
            <a:extLst>
              <a:ext uri="{FF2B5EF4-FFF2-40B4-BE49-F238E27FC236}">
                <a16:creationId xmlns:a16="http://schemas.microsoft.com/office/drawing/2014/main" id="{32FEEF31-AD01-4260-B339-4CBE75074CB9}"/>
              </a:ext>
            </a:extLst>
          </p:cNvPr>
          <p:cNvSpPr/>
          <p:nvPr/>
        </p:nvSpPr>
        <p:spPr>
          <a:xfrm>
            <a:off x="3419360" y="192289"/>
            <a:ext cx="1535837" cy="47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Het bord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EB972FBF-C1ED-4515-8198-D854FC3BFD25}"/>
              </a:ext>
            </a:extLst>
          </p:cNvPr>
          <p:cNvSpPr/>
          <p:nvPr/>
        </p:nvSpPr>
        <p:spPr>
          <a:xfrm>
            <a:off x="4075983" y="5125911"/>
            <a:ext cx="582159" cy="44388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9F88D559-D2D5-4DC1-BE69-A50137E07E84}"/>
              </a:ext>
            </a:extLst>
          </p:cNvPr>
          <p:cNvCxnSpPr>
            <a:cxnSpLocks/>
          </p:cNvCxnSpPr>
          <p:nvPr/>
        </p:nvCxnSpPr>
        <p:spPr>
          <a:xfrm>
            <a:off x="4523913" y="5467654"/>
            <a:ext cx="2480569" cy="7112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hthoek 22">
            <a:extLst>
              <a:ext uri="{FF2B5EF4-FFF2-40B4-BE49-F238E27FC236}">
                <a16:creationId xmlns:a16="http://schemas.microsoft.com/office/drawing/2014/main" id="{D343B82F-9CC1-4472-9FA6-C50989462750}"/>
              </a:ext>
            </a:extLst>
          </p:cNvPr>
          <p:cNvSpPr/>
          <p:nvPr/>
        </p:nvSpPr>
        <p:spPr>
          <a:xfrm>
            <a:off x="7355127" y="5943599"/>
            <a:ext cx="1535837" cy="47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De potloden</a:t>
            </a:r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5A0689BC-238E-4AF1-9106-CA85395422B3}"/>
              </a:ext>
            </a:extLst>
          </p:cNvPr>
          <p:cNvSpPr/>
          <p:nvPr/>
        </p:nvSpPr>
        <p:spPr>
          <a:xfrm>
            <a:off x="7200923" y="4689596"/>
            <a:ext cx="788980" cy="114049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9DCD8048-E102-4FDC-AD36-014234D34B78}"/>
              </a:ext>
            </a:extLst>
          </p:cNvPr>
          <p:cNvCxnSpPr>
            <a:cxnSpLocks/>
          </p:cNvCxnSpPr>
          <p:nvPr/>
        </p:nvCxnSpPr>
        <p:spPr>
          <a:xfrm flipV="1">
            <a:off x="7973628" y="4576091"/>
            <a:ext cx="2111405" cy="567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hthoek 26">
            <a:extLst>
              <a:ext uri="{FF2B5EF4-FFF2-40B4-BE49-F238E27FC236}">
                <a16:creationId xmlns:a16="http://schemas.microsoft.com/office/drawing/2014/main" id="{69AE66C1-62C6-47CC-8602-39D7F507CAA3}"/>
              </a:ext>
            </a:extLst>
          </p:cNvPr>
          <p:cNvSpPr/>
          <p:nvPr/>
        </p:nvSpPr>
        <p:spPr>
          <a:xfrm>
            <a:off x="10085033" y="4048471"/>
            <a:ext cx="1535837" cy="47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De stoel</a:t>
            </a:r>
          </a:p>
        </p:txBody>
      </p: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7C8A2481-758B-441D-A1F1-B97D6B10FE17}"/>
              </a:ext>
            </a:extLst>
          </p:cNvPr>
          <p:cNvCxnSpPr>
            <a:cxnSpLocks/>
          </p:cNvCxnSpPr>
          <p:nvPr/>
        </p:nvCxnSpPr>
        <p:spPr>
          <a:xfrm flipV="1">
            <a:off x="8377029" y="1747791"/>
            <a:ext cx="1477624" cy="8084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hthoek 29">
            <a:extLst>
              <a:ext uri="{FF2B5EF4-FFF2-40B4-BE49-F238E27FC236}">
                <a16:creationId xmlns:a16="http://schemas.microsoft.com/office/drawing/2014/main" id="{0F93AAF8-F002-44AB-B633-D5EFAD150025}"/>
              </a:ext>
            </a:extLst>
          </p:cNvPr>
          <p:cNvSpPr/>
          <p:nvPr/>
        </p:nvSpPr>
        <p:spPr>
          <a:xfrm>
            <a:off x="9965217" y="1187846"/>
            <a:ext cx="1535837" cy="47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De tekening</a:t>
            </a:r>
          </a:p>
        </p:txBody>
      </p: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CA431873-EA12-4D3D-B88D-5D9CDD59A782}"/>
              </a:ext>
            </a:extLst>
          </p:cNvPr>
          <p:cNvCxnSpPr>
            <a:cxnSpLocks/>
          </p:cNvCxnSpPr>
          <p:nvPr/>
        </p:nvCxnSpPr>
        <p:spPr>
          <a:xfrm flipH="1">
            <a:off x="1757779" y="5735397"/>
            <a:ext cx="2368015" cy="1319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hthoek 32">
            <a:extLst>
              <a:ext uri="{FF2B5EF4-FFF2-40B4-BE49-F238E27FC236}">
                <a16:creationId xmlns:a16="http://schemas.microsoft.com/office/drawing/2014/main" id="{0F3E16A1-A336-4D34-8C27-C2B7B4D4372C}"/>
              </a:ext>
            </a:extLst>
          </p:cNvPr>
          <p:cNvSpPr/>
          <p:nvPr/>
        </p:nvSpPr>
        <p:spPr>
          <a:xfrm>
            <a:off x="123721" y="5467654"/>
            <a:ext cx="1535837" cy="47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De bank</a:t>
            </a:r>
          </a:p>
        </p:txBody>
      </p:sp>
      <p:sp>
        <p:nvSpPr>
          <p:cNvPr id="35" name="Ovaal 34">
            <a:extLst>
              <a:ext uri="{FF2B5EF4-FFF2-40B4-BE49-F238E27FC236}">
                <a16:creationId xmlns:a16="http://schemas.microsoft.com/office/drawing/2014/main" id="{D90480E1-217B-4A64-BBA4-3EFD834DE6E3}"/>
              </a:ext>
            </a:extLst>
          </p:cNvPr>
          <p:cNvSpPr/>
          <p:nvPr/>
        </p:nvSpPr>
        <p:spPr>
          <a:xfrm>
            <a:off x="7355127" y="4188960"/>
            <a:ext cx="582159" cy="44388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77309A15-78FC-4574-848D-D0969C427611}"/>
              </a:ext>
            </a:extLst>
          </p:cNvPr>
          <p:cNvCxnSpPr>
            <a:cxnSpLocks/>
          </p:cNvCxnSpPr>
          <p:nvPr/>
        </p:nvCxnSpPr>
        <p:spPr>
          <a:xfrm flipV="1">
            <a:off x="7909982" y="3716697"/>
            <a:ext cx="2111405" cy="567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Rechthoek 36">
            <a:extLst>
              <a:ext uri="{FF2B5EF4-FFF2-40B4-BE49-F238E27FC236}">
                <a16:creationId xmlns:a16="http://schemas.microsoft.com/office/drawing/2014/main" id="{BFFEE6E9-84CB-4495-8F60-1856AA22B21B}"/>
              </a:ext>
            </a:extLst>
          </p:cNvPr>
          <p:cNvSpPr/>
          <p:nvPr/>
        </p:nvSpPr>
        <p:spPr>
          <a:xfrm>
            <a:off x="10173555" y="3240478"/>
            <a:ext cx="1535837" cy="47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Het papier</a:t>
            </a:r>
          </a:p>
        </p:txBody>
      </p:sp>
    </p:spTree>
    <p:extLst>
      <p:ext uri="{BB962C8B-B14F-4D97-AF65-F5344CB8AC3E}">
        <p14:creationId xmlns:p14="http://schemas.microsoft.com/office/powerpoint/2010/main" val="75833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5" grpId="0" animBg="1"/>
      <p:bldP spid="19" grpId="0" animBg="1"/>
      <p:bldP spid="20" grpId="0" animBg="1"/>
      <p:bldP spid="23" grpId="0" animBg="1"/>
      <p:bldP spid="24" grpId="0" animBg="1"/>
      <p:bldP spid="27" grpId="0" animBg="1"/>
      <p:bldP spid="30" grpId="0" animBg="1"/>
      <p:bldP spid="33" grpId="0" animBg="1"/>
      <p:bldP spid="35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raatplaat klas | School">
            <a:extLst>
              <a:ext uri="{FF2B5EF4-FFF2-40B4-BE49-F238E27FC236}">
                <a16:creationId xmlns:a16="http://schemas.microsoft.com/office/drawing/2014/main" id="{4338278B-6C48-42AE-8DAF-28071E28B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942975"/>
            <a:ext cx="11249025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ballon: ovaal 3">
            <a:extLst>
              <a:ext uri="{FF2B5EF4-FFF2-40B4-BE49-F238E27FC236}">
                <a16:creationId xmlns:a16="http://schemas.microsoft.com/office/drawing/2014/main" id="{744CCD7B-420F-4229-936A-CC485C745057}"/>
              </a:ext>
            </a:extLst>
          </p:cNvPr>
          <p:cNvSpPr/>
          <p:nvPr/>
        </p:nvSpPr>
        <p:spPr>
          <a:xfrm>
            <a:off x="4341180" y="1917577"/>
            <a:ext cx="1420428" cy="99429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Ik heb een vraag!</a:t>
            </a:r>
          </a:p>
        </p:txBody>
      </p:sp>
      <p:sp>
        <p:nvSpPr>
          <p:cNvPr id="6" name="Tekstballon: ovaal 5">
            <a:extLst>
              <a:ext uri="{FF2B5EF4-FFF2-40B4-BE49-F238E27FC236}">
                <a16:creationId xmlns:a16="http://schemas.microsoft.com/office/drawing/2014/main" id="{F307F846-D793-4E3B-9FFE-777CB7D95647}"/>
              </a:ext>
            </a:extLst>
          </p:cNvPr>
          <p:cNvSpPr/>
          <p:nvPr/>
        </p:nvSpPr>
        <p:spPr>
          <a:xfrm>
            <a:off x="6252352" y="2701770"/>
            <a:ext cx="1420428" cy="994299"/>
          </a:xfrm>
          <a:prstGeom prst="wedgeEllipseCallout">
            <a:avLst>
              <a:gd name="adj1" fmla="val -27708"/>
              <a:gd name="adj2" fmla="val 955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Ik begrijp dit niet.</a:t>
            </a:r>
          </a:p>
        </p:txBody>
      </p:sp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6DE204DE-135C-49D8-AB14-BE285083D416}"/>
              </a:ext>
            </a:extLst>
          </p:cNvPr>
          <p:cNvSpPr/>
          <p:nvPr/>
        </p:nvSpPr>
        <p:spPr>
          <a:xfrm>
            <a:off x="1370120" y="2204621"/>
            <a:ext cx="1420428" cy="994299"/>
          </a:xfrm>
          <a:prstGeom prst="wedgeEllipseCallout">
            <a:avLst>
              <a:gd name="adj1" fmla="val 26667"/>
              <a:gd name="adj2" fmla="val 776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Mag ik naar het toilet?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55070179-4883-4EE3-B3A4-3FC60D134602}"/>
              </a:ext>
            </a:extLst>
          </p:cNvPr>
          <p:cNvSpPr/>
          <p:nvPr/>
        </p:nvSpPr>
        <p:spPr>
          <a:xfrm>
            <a:off x="8811065" y="1623313"/>
            <a:ext cx="582159" cy="44388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34A5698E-7B6F-4A11-AD74-9B45E8505237}"/>
              </a:ext>
            </a:extLst>
          </p:cNvPr>
          <p:cNvCxnSpPr>
            <a:cxnSpLocks/>
          </p:cNvCxnSpPr>
          <p:nvPr/>
        </p:nvCxnSpPr>
        <p:spPr>
          <a:xfrm flipH="1" flipV="1">
            <a:off x="8811065" y="719091"/>
            <a:ext cx="291079" cy="10982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hthoek 11">
            <a:extLst>
              <a:ext uri="{FF2B5EF4-FFF2-40B4-BE49-F238E27FC236}">
                <a16:creationId xmlns:a16="http://schemas.microsoft.com/office/drawing/2014/main" id="{89AB403D-F06C-4B1F-8E19-83C7BF4859E6}"/>
              </a:ext>
            </a:extLst>
          </p:cNvPr>
          <p:cNvSpPr/>
          <p:nvPr/>
        </p:nvSpPr>
        <p:spPr>
          <a:xfrm>
            <a:off x="7275228" y="125258"/>
            <a:ext cx="1535837" cy="47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De kapstok</a:t>
            </a:r>
          </a:p>
        </p:txBody>
      </p:sp>
    </p:spTree>
    <p:extLst>
      <p:ext uri="{BB962C8B-B14F-4D97-AF65-F5344CB8AC3E}">
        <p14:creationId xmlns:p14="http://schemas.microsoft.com/office/powerpoint/2010/main" val="161339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77842-2065-4494-9F9F-3C680DB4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Klik voor een filmpje.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D3EDF8-3F99-42A4-AE17-B74B54E02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>
              <a:hlinkClick r:id="rId2"/>
            </a:endParaRPr>
          </a:p>
          <a:p>
            <a:pPr marL="0" indent="0">
              <a:buNone/>
            </a:pPr>
            <a:endParaRPr lang="nl-BE" dirty="0">
              <a:hlinkClick r:id="rId2"/>
            </a:endParaRPr>
          </a:p>
          <a:p>
            <a:pPr marL="0" indent="0">
              <a:buNone/>
            </a:pPr>
            <a:endParaRPr lang="nl-BE" dirty="0">
              <a:hlinkClick r:id="rId2"/>
            </a:endParaRPr>
          </a:p>
          <a:p>
            <a:pPr marL="0" indent="0">
              <a:buNone/>
            </a:pPr>
            <a:r>
              <a:rPr lang="nl-BE" dirty="0">
                <a:hlinkClick r:id="rId2"/>
              </a:rPr>
              <a:t>https://www.youtube.com/watch?v=z_QKOEzydY8</a:t>
            </a:r>
            <a:r>
              <a:rPr lang="nl-BE" dirty="0"/>
              <a:t> </a:t>
            </a: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BA0D4101-6257-4ADE-AF68-AFA574CF6395}"/>
              </a:ext>
            </a:extLst>
          </p:cNvPr>
          <p:cNvCxnSpPr>
            <a:cxnSpLocks/>
          </p:cNvCxnSpPr>
          <p:nvPr/>
        </p:nvCxnSpPr>
        <p:spPr>
          <a:xfrm flipH="1">
            <a:off x="4030462" y="1296140"/>
            <a:ext cx="195310" cy="17932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249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8B512D-6C28-4227-9525-0C7AB6952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 herhalen de klasvoorwerpen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34E5F8-9972-403F-87A0-5A1C073EC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hlinkClick r:id="rId2"/>
              </a:rPr>
              <a:t>https://www.youtube.com/watch?v=vLJLlO8lPTQ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998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8B512D-6C28-4227-9525-0C7AB6952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 is het potlood?</a:t>
            </a:r>
          </a:p>
        </p:txBody>
      </p:sp>
      <p:pic>
        <p:nvPicPr>
          <p:cNvPr id="15362" name="Picture 2" descr="Instructies in de klas - Downloadbaar lesmateriaal - KlasCement">
            <a:extLst>
              <a:ext uri="{FF2B5EF4-FFF2-40B4-BE49-F238E27FC236}">
                <a16:creationId xmlns:a16="http://schemas.microsoft.com/office/drawing/2014/main" id="{6CA04FF6-785A-4155-8596-D69F98B9E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40" y="1564615"/>
            <a:ext cx="7025227" cy="476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FC8D2AB5-725B-41E2-A816-C6C01BF86BC9}"/>
              </a:ext>
            </a:extLst>
          </p:cNvPr>
          <p:cNvSpPr/>
          <p:nvPr/>
        </p:nvSpPr>
        <p:spPr>
          <a:xfrm>
            <a:off x="3124940" y="1378226"/>
            <a:ext cx="932155" cy="205077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7367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8B512D-6C28-4227-9525-0C7AB6952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 is de boekentas?</a:t>
            </a:r>
          </a:p>
        </p:txBody>
      </p:sp>
      <p:pic>
        <p:nvPicPr>
          <p:cNvPr id="15362" name="Picture 2" descr="Instructies in de klas - Downloadbaar lesmateriaal - KlasCement">
            <a:extLst>
              <a:ext uri="{FF2B5EF4-FFF2-40B4-BE49-F238E27FC236}">
                <a16:creationId xmlns:a16="http://schemas.microsoft.com/office/drawing/2014/main" id="{6CA04FF6-785A-4155-8596-D69F98B9E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40" y="1564615"/>
            <a:ext cx="7025227" cy="476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FC8D2AB5-725B-41E2-A816-C6C01BF86BC9}"/>
              </a:ext>
            </a:extLst>
          </p:cNvPr>
          <p:cNvSpPr/>
          <p:nvPr/>
        </p:nvSpPr>
        <p:spPr>
          <a:xfrm>
            <a:off x="7182036" y="2558956"/>
            <a:ext cx="1313894" cy="212845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412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8B512D-6C28-4227-9525-0C7AB6952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 is de rekenmachine?</a:t>
            </a:r>
          </a:p>
        </p:txBody>
      </p:sp>
      <p:pic>
        <p:nvPicPr>
          <p:cNvPr id="15362" name="Picture 2" descr="Instructies in de klas - Downloadbaar lesmateriaal - KlasCement">
            <a:extLst>
              <a:ext uri="{FF2B5EF4-FFF2-40B4-BE49-F238E27FC236}">
                <a16:creationId xmlns:a16="http://schemas.microsoft.com/office/drawing/2014/main" id="{6CA04FF6-785A-4155-8596-D69F98B9E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40" y="1564615"/>
            <a:ext cx="7025227" cy="476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FC8D2AB5-725B-41E2-A816-C6C01BF86BC9}"/>
              </a:ext>
            </a:extLst>
          </p:cNvPr>
          <p:cNvSpPr/>
          <p:nvPr/>
        </p:nvSpPr>
        <p:spPr>
          <a:xfrm>
            <a:off x="8300622" y="3586081"/>
            <a:ext cx="1260628" cy="132556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3288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650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8B512D-6C28-4227-9525-0C7AB6952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 is de verfborstel?</a:t>
            </a:r>
          </a:p>
        </p:txBody>
      </p:sp>
      <p:pic>
        <p:nvPicPr>
          <p:cNvPr id="15362" name="Picture 2" descr="Instructies in de klas - Downloadbaar lesmateriaal - KlasCement">
            <a:extLst>
              <a:ext uri="{FF2B5EF4-FFF2-40B4-BE49-F238E27FC236}">
                <a16:creationId xmlns:a16="http://schemas.microsoft.com/office/drawing/2014/main" id="{6CA04FF6-785A-4155-8596-D69F98B9E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939" y="1690688"/>
            <a:ext cx="7025227" cy="476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FC8D2AB5-725B-41E2-A816-C6C01BF86BC9}"/>
              </a:ext>
            </a:extLst>
          </p:cNvPr>
          <p:cNvSpPr/>
          <p:nvPr/>
        </p:nvSpPr>
        <p:spPr>
          <a:xfrm rot="2401137">
            <a:off x="6664574" y="4455106"/>
            <a:ext cx="736846" cy="174769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2495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8B512D-6C28-4227-9525-0C7AB6952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 is het schrift?</a:t>
            </a:r>
          </a:p>
        </p:txBody>
      </p:sp>
      <p:pic>
        <p:nvPicPr>
          <p:cNvPr id="15362" name="Picture 2" descr="Instructies in de klas - Downloadbaar lesmateriaal - KlasCement">
            <a:extLst>
              <a:ext uri="{FF2B5EF4-FFF2-40B4-BE49-F238E27FC236}">
                <a16:creationId xmlns:a16="http://schemas.microsoft.com/office/drawing/2014/main" id="{6CA04FF6-785A-4155-8596-D69F98B9E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939" y="1690688"/>
            <a:ext cx="7025227" cy="476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9E80A92D-18B2-42D5-983F-DC044B0CF918}"/>
              </a:ext>
            </a:extLst>
          </p:cNvPr>
          <p:cNvSpPr/>
          <p:nvPr/>
        </p:nvSpPr>
        <p:spPr>
          <a:xfrm>
            <a:off x="1722268" y="4909519"/>
            <a:ext cx="2157273" cy="181226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7210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8B512D-6C28-4227-9525-0C7AB6952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 is de bureaulamp?</a:t>
            </a:r>
          </a:p>
        </p:txBody>
      </p:sp>
      <p:pic>
        <p:nvPicPr>
          <p:cNvPr id="15362" name="Picture 2" descr="Instructies in de klas - Downloadbaar lesmateriaal - KlasCement">
            <a:extLst>
              <a:ext uri="{FF2B5EF4-FFF2-40B4-BE49-F238E27FC236}">
                <a16:creationId xmlns:a16="http://schemas.microsoft.com/office/drawing/2014/main" id="{6CA04FF6-785A-4155-8596-D69F98B9E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939" y="1690688"/>
            <a:ext cx="7025227" cy="476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FC8D2AB5-725B-41E2-A816-C6C01BF86BC9}"/>
              </a:ext>
            </a:extLst>
          </p:cNvPr>
          <p:cNvSpPr/>
          <p:nvPr/>
        </p:nvSpPr>
        <p:spPr>
          <a:xfrm rot="2401137">
            <a:off x="6664574" y="4455106"/>
            <a:ext cx="736846" cy="174769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9E80A92D-18B2-42D5-983F-DC044B0CF918}"/>
              </a:ext>
            </a:extLst>
          </p:cNvPr>
          <p:cNvSpPr/>
          <p:nvPr/>
        </p:nvSpPr>
        <p:spPr>
          <a:xfrm>
            <a:off x="5655076" y="1529048"/>
            <a:ext cx="2157273" cy="181226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7178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8B512D-6C28-4227-9525-0C7AB6952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 is de gom?</a:t>
            </a:r>
          </a:p>
        </p:txBody>
      </p:sp>
      <p:pic>
        <p:nvPicPr>
          <p:cNvPr id="15362" name="Picture 2" descr="Instructies in de klas - Downloadbaar lesmateriaal - KlasCement">
            <a:extLst>
              <a:ext uri="{FF2B5EF4-FFF2-40B4-BE49-F238E27FC236}">
                <a16:creationId xmlns:a16="http://schemas.microsoft.com/office/drawing/2014/main" id="{6CA04FF6-785A-4155-8596-D69F98B9E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428" y="1690688"/>
            <a:ext cx="7025227" cy="476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9E80A92D-18B2-42D5-983F-DC044B0CF918}"/>
              </a:ext>
            </a:extLst>
          </p:cNvPr>
          <p:cNvSpPr/>
          <p:nvPr/>
        </p:nvSpPr>
        <p:spPr>
          <a:xfrm>
            <a:off x="5521912" y="3300337"/>
            <a:ext cx="1688139" cy="132556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4460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8B512D-6C28-4227-9525-0C7AB6952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 is de slijper?</a:t>
            </a:r>
          </a:p>
        </p:txBody>
      </p:sp>
      <p:pic>
        <p:nvPicPr>
          <p:cNvPr id="15362" name="Picture 2" descr="Instructies in de klas - Downloadbaar lesmateriaal - KlasCement">
            <a:extLst>
              <a:ext uri="{FF2B5EF4-FFF2-40B4-BE49-F238E27FC236}">
                <a16:creationId xmlns:a16="http://schemas.microsoft.com/office/drawing/2014/main" id="{6CA04FF6-785A-4155-8596-D69F98B9E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428" y="1690688"/>
            <a:ext cx="7025227" cy="476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9E80A92D-18B2-42D5-983F-DC044B0CF918}"/>
              </a:ext>
            </a:extLst>
          </p:cNvPr>
          <p:cNvSpPr/>
          <p:nvPr/>
        </p:nvSpPr>
        <p:spPr>
          <a:xfrm>
            <a:off x="4500789" y="2945230"/>
            <a:ext cx="1688139" cy="132556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1778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55C2B4-D534-4B56-9CEC-42B25AAE2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4400" b="1" dirty="0"/>
              <a:t>De zon </a:t>
            </a:r>
            <a:endParaRPr lang="nl-BE" dirty="0"/>
          </a:p>
        </p:txBody>
      </p:sp>
      <p:pic>
        <p:nvPicPr>
          <p:cNvPr id="13316" name="Picture 4" descr="Hoe overleef je de zon?">
            <a:extLst>
              <a:ext uri="{FF2B5EF4-FFF2-40B4-BE49-F238E27FC236}">
                <a16:creationId xmlns:a16="http://schemas.microsoft.com/office/drawing/2014/main" id="{6600D8A3-D4C1-4919-94AC-FF822696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935" y="1565579"/>
            <a:ext cx="7055682" cy="477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50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55C2B4-D534-4B56-9CEC-42B25AAE2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4400" b="1" dirty="0"/>
              <a:t>Het klimrek</a:t>
            </a:r>
            <a:endParaRPr lang="nl-BE" dirty="0"/>
          </a:p>
        </p:txBody>
      </p:sp>
      <p:pic>
        <p:nvPicPr>
          <p:cNvPr id="14338" name="Picture 2" descr="Metalen klimtoestel - Grote sterrenpoort · BEEBOP">
            <a:extLst>
              <a:ext uri="{FF2B5EF4-FFF2-40B4-BE49-F238E27FC236}">
                <a16:creationId xmlns:a16="http://schemas.microsoft.com/office/drawing/2014/main" id="{D513A40D-4F27-49B2-B6E5-829A79C50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421" y="1822004"/>
            <a:ext cx="731520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12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55C2B4-D534-4B56-9CEC-42B25AAE2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4400" b="1" dirty="0"/>
              <a:t>De glijbaan</a:t>
            </a:r>
            <a:endParaRPr lang="nl-BE" dirty="0"/>
          </a:p>
        </p:txBody>
      </p:sp>
      <p:pic>
        <p:nvPicPr>
          <p:cNvPr id="15362" name="Picture 2" descr="Houtplezier Glijbaan Max 1,40mtr - Recreatiespeelgoed">
            <a:extLst>
              <a:ext uri="{FF2B5EF4-FFF2-40B4-BE49-F238E27FC236}">
                <a16:creationId xmlns:a16="http://schemas.microsoft.com/office/drawing/2014/main" id="{272C4D6F-6A48-4E76-8054-1F2E38C03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330" y="1338910"/>
            <a:ext cx="7252255" cy="543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79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55C2B4-D534-4B56-9CEC-42B25AAE2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4400" b="1" dirty="0"/>
              <a:t>Het krijt</a:t>
            </a:r>
            <a:endParaRPr lang="nl-BE" dirty="0"/>
          </a:p>
        </p:txBody>
      </p:sp>
      <p:pic>
        <p:nvPicPr>
          <p:cNvPr id="16386" name="Picture 2" descr="relaxdays krijt - set van 24 stuks - schoolbord krijt - gekleurde krijtjes  - stoepkrijt | bol.com">
            <a:extLst>
              <a:ext uri="{FF2B5EF4-FFF2-40B4-BE49-F238E27FC236}">
                <a16:creationId xmlns:a16="http://schemas.microsoft.com/office/drawing/2014/main" id="{F924E403-8253-4AE0-A297-752672542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769" y="1232054"/>
            <a:ext cx="523875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50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55C2B4-D534-4B56-9CEC-42B25AAE2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/>
              <a:t>De step</a:t>
            </a:r>
            <a:endParaRPr lang="nl-BE" dirty="0"/>
          </a:p>
        </p:txBody>
      </p:sp>
      <p:pic>
        <p:nvPicPr>
          <p:cNvPr id="17410" name="Picture 2" descr="Step - Wikipedia">
            <a:extLst>
              <a:ext uri="{FF2B5EF4-FFF2-40B4-BE49-F238E27FC236}">
                <a16:creationId xmlns:a16="http://schemas.microsoft.com/office/drawing/2014/main" id="{8F0ADEFA-619F-4DB1-9B36-85CCA20E5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630" y="1341607"/>
            <a:ext cx="6785499" cy="508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40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62CD4-DDB6-4E35-BB18-42B13DBF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/>
              <a:t>De klas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0789902-073A-4785-ABBB-D32F9BBCD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531" y="1541849"/>
            <a:ext cx="7475483" cy="47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55C2B4-D534-4B56-9CEC-42B25AAE2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/>
              <a:t>Het springtouw</a:t>
            </a:r>
            <a:endParaRPr lang="nl-BE" dirty="0"/>
          </a:p>
        </p:txBody>
      </p:sp>
      <p:pic>
        <p:nvPicPr>
          <p:cNvPr id="18434" name="Picture 2" descr="Springtouw Kinderen - Verstelbare Lengte - Kinderen tot 160 cm Lang |  bol.com">
            <a:extLst>
              <a:ext uri="{FF2B5EF4-FFF2-40B4-BE49-F238E27FC236}">
                <a16:creationId xmlns:a16="http://schemas.microsoft.com/office/drawing/2014/main" id="{AFD1099E-10DD-4489-B998-19C4F778D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247" y="1424937"/>
            <a:ext cx="3851505" cy="51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82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55C2B4-D534-4B56-9CEC-42B25AAE2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4400" b="1" dirty="0"/>
              <a:t>De speelplaats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D4580FB-5E92-4AC6-8E56-CF9F7A9B8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398" y="1391891"/>
            <a:ext cx="7196800" cy="5016827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B46740E9-50CE-4B91-AA64-B4D4D49E0616}"/>
              </a:ext>
            </a:extLst>
          </p:cNvPr>
          <p:cNvSpPr/>
          <p:nvPr/>
        </p:nvSpPr>
        <p:spPr>
          <a:xfrm>
            <a:off x="3223727" y="1073080"/>
            <a:ext cx="788980" cy="114049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70F2AA54-6D5A-44E1-AB99-627EB0524EC1}"/>
              </a:ext>
            </a:extLst>
          </p:cNvPr>
          <p:cNvCxnSpPr>
            <a:cxnSpLocks/>
          </p:cNvCxnSpPr>
          <p:nvPr/>
        </p:nvCxnSpPr>
        <p:spPr>
          <a:xfrm flipH="1" flipV="1">
            <a:off x="1819923" y="1027907"/>
            <a:ext cx="1403804" cy="3639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hthoek 8">
            <a:extLst>
              <a:ext uri="{FF2B5EF4-FFF2-40B4-BE49-F238E27FC236}">
                <a16:creationId xmlns:a16="http://schemas.microsoft.com/office/drawing/2014/main" id="{C387E99D-12E9-4E15-B5B3-76B3891AA222}"/>
              </a:ext>
            </a:extLst>
          </p:cNvPr>
          <p:cNvSpPr/>
          <p:nvPr/>
        </p:nvSpPr>
        <p:spPr>
          <a:xfrm>
            <a:off x="142405" y="853042"/>
            <a:ext cx="1535837" cy="47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De zon</a:t>
            </a: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10A06BEA-0331-4471-84E0-9F2CBE645D32}"/>
              </a:ext>
            </a:extLst>
          </p:cNvPr>
          <p:cNvCxnSpPr>
            <a:cxnSpLocks/>
          </p:cNvCxnSpPr>
          <p:nvPr/>
        </p:nvCxnSpPr>
        <p:spPr>
          <a:xfrm flipH="1" flipV="1">
            <a:off x="1955496" y="5784920"/>
            <a:ext cx="1403804" cy="3639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hthoek 11">
            <a:extLst>
              <a:ext uri="{FF2B5EF4-FFF2-40B4-BE49-F238E27FC236}">
                <a16:creationId xmlns:a16="http://schemas.microsoft.com/office/drawing/2014/main" id="{821EE093-C197-47DE-A489-A855BC2C01A4}"/>
              </a:ext>
            </a:extLst>
          </p:cNvPr>
          <p:cNvSpPr/>
          <p:nvPr/>
        </p:nvSpPr>
        <p:spPr>
          <a:xfrm>
            <a:off x="525625" y="4894901"/>
            <a:ext cx="1429871" cy="630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Het springtouw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2693DF65-4613-4389-8C52-31F3D4C464E5}"/>
              </a:ext>
            </a:extLst>
          </p:cNvPr>
          <p:cNvSpPr/>
          <p:nvPr/>
        </p:nvSpPr>
        <p:spPr>
          <a:xfrm>
            <a:off x="8832702" y="5784920"/>
            <a:ext cx="467904" cy="57183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AA211D7E-6BF0-4F98-BC57-9C672AF548A6}"/>
              </a:ext>
            </a:extLst>
          </p:cNvPr>
          <p:cNvCxnSpPr>
            <a:cxnSpLocks/>
          </p:cNvCxnSpPr>
          <p:nvPr/>
        </p:nvCxnSpPr>
        <p:spPr>
          <a:xfrm flipV="1">
            <a:off x="9295456" y="4988817"/>
            <a:ext cx="941048" cy="9812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hthoek 15">
            <a:extLst>
              <a:ext uri="{FF2B5EF4-FFF2-40B4-BE49-F238E27FC236}">
                <a16:creationId xmlns:a16="http://schemas.microsoft.com/office/drawing/2014/main" id="{594A17E1-3BB9-4FDD-91F2-84848F69F37B}"/>
              </a:ext>
            </a:extLst>
          </p:cNvPr>
          <p:cNvSpPr/>
          <p:nvPr/>
        </p:nvSpPr>
        <p:spPr>
          <a:xfrm>
            <a:off x="9923754" y="4314947"/>
            <a:ext cx="1535837" cy="47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Het krijt</a:t>
            </a: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3BB35820-ABC8-4481-8096-338F9472D46D}"/>
              </a:ext>
            </a:extLst>
          </p:cNvPr>
          <p:cNvSpPr/>
          <p:nvPr/>
        </p:nvSpPr>
        <p:spPr>
          <a:xfrm>
            <a:off x="4823188" y="3330055"/>
            <a:ext cx="788980" cy="114049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36CF0A0F-5A0D-4C5D-8DD2-FF49808193C0}"/>
              </a:ext>
            </a:extLst>
          </p:cNvPr>
          <p:cNvCxnSpPr>
            <a:cxnSpLocks/>
          </p:cNvCxnSpPr>
          <p:nvPr/>
        </p:nvCxnSpPr>
        <p:spPr>
          <a:xfrm flipH="1" flipV="1">
            <a:off x="2423604" y="3606266"/>
            <a:ext cx="2399584" cy="3135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hthoek 19">
            <a:extLst>
              <a:ext uri="{FF2B5EF4-FFF2-40B4-BE49-F238E27FC236}">
                <a16:creationId xmlns:a16="http://schemas.microsoft.com/office/drawing/2014/main" id="{6A124AE1-3116-47D3-AB47-8CFE0C9FBEC6}"/>
              </a:ext>
            </a:extLst>
          </p:cNvPr>
          <p:cNvSpPr/>
          <p:nvPr/>
        </p:nvSpPr>
        <p:spPr>
          <a:xfrm>
            <a:off x="886744" y="3217324"/>
            <a:ext cx="1429871" cy="630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De step</a:t>
            </a: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65D50448-9DCA-4886-AC54-FC52DDC044AA}"/>
              </a:ext>
            </a:extLst>
          </p:cNvPr>
          <p:cNvSpPr/>
          <p:nvPr/>
        </p:nvSpPr>
        <p:spPr>
          <a:xfrm>
            <a:off x="7777958" y="2759805"/>
            <a:ext cx="1321654" cy="171074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5A4AEB18-AF01-4589-9B37-91DA7DE58F4E}"/>
              </a:ext>
            </a:extLst>
          </p:cNvPr>
          <p:cNvCxnSpPr>
            <a:cxnSpLocks/>
          </p:cNvCxnSpPr>
          <p:nvPr/>
        </p:nvCxnSpPr>
        <p:spPr>
          <a:xfrm flipV="1">
            <a:off x="9113842" y="3330056"/>
            <a:ext cx="974150" cy="989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hthoek 24">
            <a:extLst>
              <a:ext uri="{FF2B5EF4-FFF2-40B4-BE49-F238E27FC236}">
                <a16:creationId xmlns:a16="http://schemas.microsoft.com/office/drawing/2014/main" id="{15C83114-038B-4795-AA3F-17087C393D6F}"/>
              </a:ext>
            </a:extLst>
          </p:cNvPr>
          <p:cNvSpPr/>
          <p:nvPr/>
        </p:nvSpPr>
        <p:spPr>
          <a:xfrm>
            <a:off x="10272936" y="2958483"/>
            <a:ext cx="1535837" cy="47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De glijbaan</a:t>
            </a:r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AAF32A86-EDAA-4DDC-AF62-FA01ABCD6E8B}"/>
              </a:ext>
            </a:extLst>
          </p:cNvPr>
          <p:cNvCxnSpPr>
            <a:cxnSpLocks/>
          </p:cNvCxnSpPr>
          <p:nvPr/>
        </p:nvCxnSpPr>
        <p:spPr>
          <a:xfrm flipV="1">
            <a:off x="7196178" y="1088300"/>
            <a:ext cx="983117" cy="7888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hthoek 27">
            <a:extLst>
              <a:ext uri="{FF2B5EF4-FFF2-40B4-BE49-F238E27FC236}">
                <a16:creationId xmlns:a16="http://schemas.microsoft.com/office/drawing/2014/main" id="{FDEFD0D3-AF47-4507-82A8-AFA2C02FCDA1}"/>
              </a:ext>
            </a:extLst>
          </p:cNvPr>
          <p:cNvSpPr/>
          <p:nvPr/>
        </p:nvSpPr>
        <p:spPr>
          <a:xfrm>
            <a:off x="8527537" y="729471"/>
            <a:ext cx="1535837" cy="47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De juf</a:t>
            </a:r>
          </a:p>
        </p:txBody>
      </p: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5423B70E-13B5-428F-A164-70787E77BA22}"/>
              </a:ext>
            </a:extLst>
          </p:cNvPr>
          <p:cNvCxnSpPr>
            <a:cxnSpLocks/>
          </p:cNvCxnSpPr>
          <p:nvPr/>
        </p:nvCxnSpPr>
        <p:spPr>
          <a:xfrm flipH="1" flipV="1">
            <a:off x="1678242" y="4393440"/>
            <a:ext cx="2556407" cy="2487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hthoek 30">
            <a:extLst>
              <a:ext uri="{FF2B5EF4-FFF2-40B4-BE49-F238E27FC236}">
                <a16:creationId xmlns:a16="http://schemas.microsoft.com/office/drawing/2014/main" id="{4E52CF19-E504-4979-B23D-A3C2C46AE2D5}"/>
              </a:ext>
            </a:extLst>
          </p:cNvPr>
          <p:cNvSpPr/>
          <p:nvPr/>
        </p:nvSpPr>
        <p:spPr>
          <a:xfrm>
            <a:off x="135936" y="3942357"/>
            <a:ext cx="1429871" cy="630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Het klimrek</a:t>
            </a:r>
          </a:p>
        </p:txBody>
      </p: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2E233439-4175-43B0-A139-FE41C8C51676}"/>
              </a:ext>
            </a:extLst>
          </p:cNvPr>
          <p:cNvCxnSpPr>
            <a:cxnSpLocks/>
          </p:cNvCxnSpPr>
          <p:nvPr/>
        </p:nvCxnSpPr>
        <p:spPr>
          <a:xfrm flipH="1" flipV="1">
            <a:off x="1838599" y="2353470"/>
            <a:ext cx="1403804" cy="1199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echthoek 33">
            <a:extLst>
              <a:ext uri="{FF2B5EF4-FFF2-40B4-BE49-F238E27FC236}">
                <a16:creationId xmlns:a16="http://schemas.microsoft.com/office/drawing/2014/main" id="{4D283D2A-565C-4FFD-B6C8-ADC0C3C9B321}"/>
              </a:ext>
            </a:extLst>
          </p:cNvPr>
          <p:cNvSpPr/>
          <p:nvPr/>
        </p:nvSpPr>
        <p:spPr>
          <a:xfrm>
            <a:off x="124567" y="1877185"/>
            <a:ext cx="1535837" cy="47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Het gras</a:t>
            </a:r>
          </a:p>
        </p:txBody>
      </p:sp>
    </p:spTree>
    <p:extLst>
      <p:ext uri="{BB962C8B-B14F-4D97-AF65-F5344CB8AC3E}">
        <p14:creationId xmlns:p14="http://schemas.microsoft.com/office/powerpoint/2010/main" val="274717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20" grpId="0" animBg="1"/>
      <p:bldP spid="21" grpId="0" animBg="1"/>
      <p:bldP spid="25" grpId="0" animBg="1"/>
      <p:bldP spid="28" grpId="0" animBg="1"/>
      <p:bldP spid="31" grpId="0" animBg="1"/>
      <p:bldP spid="3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55C2B4-D534-4B56-9CEC-42B25AAE2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/>
              <a:t>De hoepel</a:t>
            </a:r>
            <a:endParaRPr lang="nl-BE" dirty="0"/>
          </a:p>
        </p:txBody>
      </p:sp>
      <p:pic>
        <p:nvPicPr>
          <p:cNvPr id="1026" name="Picture 2" descr="Hoelahoep hooghouden lastig? Met deze tips gaat het je lukken.">
            <a:extLst>
              <a:ext uri="{FF2B5EF4-FFF2-40B4-BE49-F238E27FC236}">
                <a16:creationId xmlns:a16="http://schemas.microsoft.com/office/drawing/2014/main" id="{D2F25F46-1013-40F0-B2EE-0B0D8BD97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1602928"/>
            <a:ext cx="603885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9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55C2B4-D534-4B56-9CEC-42B25AAE2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/>
              <a:t>De </a:t>
            </a:r>
            <a:r>
              <a:rPr lang="nl-BE" b="1" dirty="0" err="1"/>
              <a:t>turnzak</a:t>
            </a:r>
            <a:endParaRPr lang="nl-BE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D4A874F-ECAE-4087-942C-FC0A997B8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79" y="1331155"/>
            <a:ext cx="6065021" cy="516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47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55C2B4-D534-4B56-9CEC-42B25AAE2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/>
              <a:t>De bank</a:t>
            </a:r>
            <a:endParaRPr lang="nl-BE" dirty="0"/>
          </a:p>
        </p:txBody>
      </p:sp>
      <p:pic>
        <p:nvPicPr>
          <p:cNvPr id="4098" name="Picture 2" descr="ZWEEDSE BANK Klein model">
            <a:extLst>
              <a:ext uri="{FF2B5EF4-FFF2-40B4-BE49-F238E27FC236}">
                <a16:creationId xmlns:a16="http://schemas.microsoft.com/office/drawing/2014/main" id="{5830E2FE-EDBA-40B6-82B2-6EC6CB412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90688"/>
            <a:ext cx="59436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45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55C2B4-D534-4B56-9CEC-42B25AAE2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/>
              <a:t>De kegel</a:t>
            </a:r>
            <a:endParaRPr lang="nl-BE" dirty="0"/>
          </a:p>
        </p:txBody>
      </p:sp>
      <p:pic>
        <p:nvPicPr>
          <p:cNvPr id="5122" name="Picture 2" descr="De kegel van het verkeer stock illustratie. Illustration of geïsoleerd -  1571937">
            <a:extLst>
              <a:ext uri="{FF2B5EF4-FFF2-40B4-BE49-F238E27FC236}">
                <a16:creationId xmlns:a16="http://schemas.microsoft.com/office/drawing/2014/main" id="{2C9695E7-BF5E-4315-A1B0-A147F6DBB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757" y="1407207"/>
            <a:ext cx="4780763" cy="508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34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55C2B4-D534-4B56-9CEC-42B25AAE2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/>
              <a:t>De </a:t>
            </a:r>
            <a:r>
              <a:rPr lang="nl-BE" b="1" dirty="0" err="1"/>
              <a:t>turnmat</a:t>
            </a:r>
            <a:endParaRPr lang="nl-BE" dirty="0"/>
          </a:p>
        </p:txBody>
      </p:sp>
      <p:pic>
        <p:nvPicPr>
          <p:cNvPr id="5124" name="Picture 4" descr="Turnmat Standaard Leren Hoek - 150 x 100 x 6 cm - Blauw - Turnmatten -  Sportmatten &amp;amp; Trampolines">
            <a:extLst>
              <a:ext uri="{FF2B5EF4-FFF2-40B4-BE49-F238E27FC236}">
                <a16:creationId xmlns:a16="http://schemas.microsoft.com/office/drawing/2014/main" id="{81AAF5ED-39B6-47E7-86B9-90D2056D3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445" y="1873359"/>
            <a:ext cx="8469297" cy="461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85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55C2B4-D534-4B56-9CEC-42B25AAE2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4400" b="1" dirty="0"/>
              <a:t>De turnzaal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0AD68AF-439E-413E-B0D7-A84BE0D01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071" y="1424925"/>
            <a:ext cx="8701858" cy="5067950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D5721BE0-01EF-4E8A-9B34-F60EF90A5900}"/>
              </a:ext>
            </a:extLst>
          </p:cNvPr>
          <p:cNvCxnSpPr>
            <a:cxnSpLocks/>
          </p:cNvCxnSpPr>
          <p:nvPr/>
        </p:nvCxnSpPr>
        <p:spPr>
          <a:xfrm flipH="1" flipV="1">
            <a:off x="1251751" y="4190260"/>
            <a:ext cx="741787" cy="9996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hthoek 5">
            <a:extLst>
              <a:ext uri="{FF2B5EF4-FFF2-40B4-BE49-F238E27FC236}">
                <a16:creationId xmlns:a16="http://schemas.microsoft.com/office/drawing/2014/main" id="{F5A67020-FE75-41E9-A297-961D26EFE5A2}"/>
              </a:ext>
            </a:extLst>
          </p:cNvPr>
          <p:cNvSpPr/>
          <p:nvPr/>
        </p:nvSpPr>
        <p:spPr>
          <a:xfrm>
            <a:off x="123264" y="3461576"/>
            <a:ext cx="1429871" cy="630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De bank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EE2DF388-E918-4B97-B946-64894482145F}"/>
              </a:ext>
            </a:extLst>
          </p:cNvPr>
          <p:cNvSpPr/>
          <p:nvPr/>
        </p:nvSpPr>
        <p:spPr>
          <a:xfrm>
            <a:off x="9975833" y="5270015"/>
            <a:ext cx="467904" cy="57183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F4188D1D-2D8A-48EA-B30D-F3EEFAA5A75C}"/>
              </a:ext>
            </a:extLst>
          </p:cNvPr>
          <p:cNvCxnSpPr>
            <a:cxnSpLocks/>
          </p:cNvCxnSpPr>
          <p:nvPr/>
        </p:nvCxnSpPr>
        <p:spPr>
          <a:xfrm flipV="1">
            <a:off x="10224300" y="4616387"/>
            <a:ext cx="593522" cy="6536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hthoek 9">
            <a:extLst>
              <a:ext uri="{FF2B5EF4-FFF2-40B4-BE49-F238E27FC236}">
                <a16:creationId xmlns:a16="http://schemas.microsoft.com/office/drawing/2014/main" id="{D8D7E3B8-3812-49EE-8B5B-878F05EB8295}"/>
              </a:ext>
            </a:extLst>
          </p:cNvPr>
          <p:cNvSpPr/>
          <p:nvPr/>
        </p:nvSpPr>
        <p:spPr>
          <a:xfrm>
            <a:off x="10521061" y="3875157"/>
            <a:ext cx="1429871" cy="630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De bal</a:t>
            </a:r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BED52D6D-55CB-4178-B5A5-18BD8336A449}"/>
              </a:ext>
            </a:extLst>
          </p:cNvPr>
          <p:cNvSpPr/>
          <p:nvPr/>
        </p:nvSpPr>
        <p:spPr>
          <a:xfrm>
            <a:off x="7145335" y="3958899"/>
            <a:ext cx="959977" cy="79065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4F038853-33DE-487A-A956-966B5DB9249C}"/>
              </a:ext>
            </a:extLst>
          </p:cNvPr>
          <p:cNvCxnSpPr>
            <a:cxnSpLocks/>
          </p:cNvCxnSpPr>
          <p:nvPr/>
        </p:nvCxnSpPr>
        <p:spPr>
          <a:xfrm flipV="1">
            <a:off x="7965225" y="2613660"/>
            <a:ext cx="2673640" cy="14689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hthoek 13">
            <a:extLst>
              <a:ext uri="{FF2B5EF4-FFF2-40B4-BE49-F238E27FC236}">
                <a16:creationId xmlns:a16="http://schemas.microsoft.com/office/drawing/2014/main" id="{E1D86BF6-A297-4BD2-A1AD-77B7BB1CEA79}"/>
              </a:ext>
            </a:extLst>
          </p:cNvPr>
          <p:cNvSpPr/>
          <p:nvPr/>
        </p:nvSpPr>
        <p:spPr>
          <a:xfrm>
            <a:off x="10731438" y="2251327"/>
            <a:ext cx="1429871" cy="630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De hoepel</a:t>
            </a:r>
          </a:p>
        </p:txBody>
      </p: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5F81A702-BD4F-414D-B6F0-B0E08FC2E5FA}"/>
              </a:ext>
            </a:extLst>
          </p:cNvPr>
          <p:cNvCxnSpPr>
            <a:cxnSpLocks/>
          </p:cNvCxnSpPr>
          <p:nvPr/>
        </p:nvCxnSpPr>
        <p:spPr>
          <a:xfrm>
            <a:off x="5235368" y="5841846"/>
            <a:ext cx="1909967" cy="5323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hthoek 16">
            <a:extLst>
              <a:ext uri="{FF2B5EF4-FFF2-40B4-BE49-F238E27FC236}">
                <a16:creationId xmlns:a16="http://schemas.microsoft.com/office/drawing/2014/main" id="{8E0D9D3C-2327-4CEB-931A-53B4CF0990CC}"/>
              </a:ext>
            </a:extLst>
          </p:cNvPr>
          <p:cNvSpPr/>
          <p:nvPr/>
        </p:nvSpPr>
        <p:spPr>
          <a:xfrm>
            <a:off x="7366260" y="6035736"/>
            <a:ext cx="1429871" cy="630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De </a:t>
            </a:r>
            <a:r>
              <a:rPr lang="nl-BE" dirty="0" err="1"/>
              <a:t>turnmat</a:t>
            </a:r>
            <a:endParaRPr lang="nl-BE" dirty="0"/>
          </a:p>
        </p:txBody>
      </p: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12DC059E-21DA-4C63-BC86-59A90A3CC510}"/>
              </a:ext>
            </a:extLst>
          </p:cNvPr>
          <p:cNvCxnSpPr>
            <a:cxnSpLocks/>
          </p:cNvCxnSpPr>
          <p:nvPr/>
        </p:nvCxnSpPr>
        <p:spPr>
          <a:xfrm flipV="1">
            <a:off x="9167025" y="1137257"/>
            <a:ext cx="1147233" cy="12246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hthoek 19">
            <a:extLst>
              <a:ext uri="{FF2B5EF4-FFF2-40B4-BE49-F238E27FC236}">
                <a16:creationId xmlns:a16="http://schemas.microsoft.com/office/drawing/2014/main" id="{21054D89-8845-47B4-941F-F839F04B16D1}"/>
              </a:ext>
            </a:extLst>
          </p:cNvPr>
          <p:cNvSpPr/>
          <p:nvPr/>
        </p:nvSpPr>
        <p:spPr>
          <a:xfrm>
            <a:off x="10420520" y="531541"/>
            <a:ext cx="1429871" cy="630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Het klimrek</a:t>
            </a: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85D16DD2-153B-4740-9EE4-0DA91BEE7C91}"/>
              </a:ext>
            </a:extLst>
          </p:cNvPr>
          <p:cNvSpPr/>
          <p:nvPr/>
        </p:nvSpPr>
        <p:spPr>
          <a:xfrm>
            <a:off x="9167025" y="5463906"/>
            <a:ext cx="467904" cy="57183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6E9EBE4F-F585-42D5-AB31-85E0C503D0C6}"/>
              </a:ext>
            </a:extLst>
          </p:cNvPr>
          <p:cNvCxnSpPr>
            <a:cxnSpLocks/>
          </p:cNvCxnSpPr>
          <p:nvPr/>
        </p:nvCxnSpPr>
        <p:spPr>
          <a:xfrm>
            <a:off x="9487136" y="6035736"/>
            <a:ext cx="1244302" cy="3151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hthoek 23">
            <a:extLst>
              <a:ext uri="{FF2B5EF4-FFF2-40B4-BE49-F238E27FC236}">
                <a16:creationId xmlns:a16="http://schemas.microsoft.com/office/drawing/2014/main" id="{5F7999E4-7B3E-429E-BD7D-437460FF1A93}"/>
              </a:ext>
            </a:extLst>
          </p:cNvPr>
          <p:cNvSpPr/>
          <p:nvPr/>
        </p:nvSpPr>
        <p:spPr>
          <a:xfrm>
            <a:off x="10731438" y="5923495"/>
            <a:ext cx="1429871" cy="630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De kegel</a:t>
            </a:r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85A132C6-B0DD-4444-B7BA-75C26D8DCDD5}"/>
              </a:ext>
            </a:extLst>
          </p:cNvPr>
          <p:cNvSpPr/>
          <p:nvPr/>
        </p:nvSpPr>
        <p:spPr>
          <a:xfrm>
            <a:off x="2262618" y="2537741"/>
            <a:ext cx="467904" cy="57183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2C9DF1FB-6B53-41D2-AF1A-3F7B756CF72E}"/>
              </a:ext>
            </a:extLst>
          </p:cNvPr>
          <p:cNvCxnSpPr>
            <a:cxnSpLocks/>
          </p:cNvCxnSpPr>
          <p:nvPr/>
        </p:nvCxnSpPr>
        <p:spPr>
          <a:xfrm flipH="1" flipV="1">
            <a:off x="1430228" y="1161746"/>
            <a:ext cx="870769" cy="14584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hthoek 27">
            <a:extLst>
              <a:ext uri="{FF2B5EF4-FFF2-40B4-BE49-F238E27FC236}">
                <a16:creationId xmlns:a16="http://schemas.microsoft.com/office/drawing/2014/main" id="{E09DD161-1136-4C48-BE49-8F9C1CE60EBE}"/>
              </a:ext>
            </a:extLst>
          </p:cNvPr>
          <p:cNvSpPr/>
          <p:nvPr/>
        </p:nvSpPr>
        <p:spPr>
          <a:xfrm>
            <a:off x="447871" y="448333"/>
            <a:ext cx="1429871" cy="630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De </a:t>
            </a:r>
            <a:r>
              <a:rPr lang="nl-BE" dirty="0" err="1"/>
              <a:t>turnzak</a:t>
            </a:r>
            <a:endParaRPr lang="nl-BE" dirty="0"/>
          </a:p>
        </p:txBody>
      </p: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A816E08B-76A4-4FFF-9F6D-888B6CA9CD0D}"/>
              </a:ext>
            </a:extLst>
          </p:cNvPr>
          <p:cNvCxnSpPr>
            <a:cxnSpLocks/>
          </p:cNvCxnSpPr>
          <p:nvPr/>
        </p:nvCxnSpPr>
        <p:spPr>
          <a:xfrm flipV="1">
            <a:off x="6533965" y="846643"/>
            <a:ext cx="1242874" cy="8440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hthoek 28">
            <a:extLst>
              <a:ext uri="{FF2B5EF4-FFF2-40B4-BE49-F238E27FC236}">
                <a16:creationId xmlns:a16="http://schemas.microsoft.com/office/drawing/2014/main" id="{D25C6670-D499-43BA-BDD6-79DEB900C598}"/>
              </a:ext>
            </a:extLst>
          </p:cNvPr>
          <p:cNvSpPr/>
          <p:nvPr/>
        </p:nvSpPr>
        <p:spPr>
          <a:xfrm>
            <a:off x="8057265" y="340202"/>
            <a:ext cx="1429871" cy="630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De </a:t>
            </a:r>
            <a:r>
              <a:rPr lang="nl-BE" dirty="0" err="1"/>
              <a:t>turnjuf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3792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4" grpId="0" animBg="1"/>
      <p:bldP spid="17" grpId="0" animBg="1"/>
      <p:bldP spid="20" grpId="0" animBg="1"/>
      <p:bldP spid="21" grpId="0" animBg="1"/>
      <p:bldP spid="24" grpId="0" animBg="1"/>
      <p:bldP spid="25" grpId="0" animBg="1"/>
      <p:bldP spid="28" grpId="0" animBg="1"/>
      <p:bldP spid="2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63E75-CF5A-40FA-92A0-49288D5FA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Oefen je mee?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B80CB7-EC11-4F50-8B2C-D98F63C26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hlinkClick r:id="rId2"/>
              </a:rPr>
              <a:t>https://sites.google.com/blokje.info/speelenleer-oefeningen/woorden-1_2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04811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62CD4-DDB6-4E35-BB18-42B13DBF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i="1" u="sng" dirty="0"/>
              <a:t>OMCIRKEL</a:t>
            </a:r>
            <a:r>
              <a:rPr lang="nl-BE" b="1" dirty="0"/>
              <a:t> het potlood</a:t>
            </a:r>
            <a:endParaRPr lang="nl-BE" dirty="0"/>
          </a:p>
        </p:txBody>
      </p:sp>
      <p:pic>
        <p:nvPicPr>
          <p:cNvPr id="10242" name="Picture 2" descr="potlood Noris Ergosoft Jumbo 2B">
            <a:extLst>
              <a:ext uri="{FF2B5EF4-FFF2-40B4-BE49-F238E27FC236}">
                <a16:creationId xmlns:a16="http://schemas.microsoft.com/office/drawing/2014/main" id="{4C78F546-7F3D-4309-B4A9-47197F667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871" y="1973616"/>
            <a:ext cx="4884937" cy="366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AD7926FD-501C-4B73-BF52-31A4CC433AFD}"/>
              </a:ext>
            </a:extLst>
          </p:cNvPr>
          <p:cNvSpPr/>
          <p:nvPr/>
        </p:nvSpPr>
        <p:spPr>
          <a:xfrm>
            <a:off x="3764871" y="1690688"/>
            <a:ext cx="5103921" cy="40442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017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62CD4-DDB6-4E35-BB18-42B13DBF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/>
              <a:t>De jongen</a:t>
            </a:r>
            <a:endParaRPr lang="nl-BE" dirty="0"/>
          </a:p>
        </p:txBody>
      </p:sp>
      <p:pic>
        <p:nvPicPr>
          <p:cNvPr id="5124" name="Picture 4" descr="Afbeelding jongen met geschenk. Gratis afbeeldingen om te printen - afb  27467.">
            <a:extLst>
              <a:ext uri="{FF2B5EF4-FFF2-40B4-BE49-F238E27FC236}">
                <a16:creationId xmlns:a16="http://schemas.microsoft.com/office/drawing/2014/main" id="{D2855E6E-5962-403E-A19E-E1A9B7FD8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11" y="1325508"/>
            <a:ext cx="3408378" cy="481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65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62CD4-DDB6-4E35-BB18-42B13DBF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i="1" u="sng" dirty="0"/>
              <a:t>ONDERSTREEP</a:t>
            </a:r>
            <a:r>
              <a:rPr lang="nl-BE" b="1" dirty="0"/>
              <a:t> het potlood</a:t>
            </a:r>
            <a:endParaRPr lang="nl-BE" dirty="0"/>
          </a:p>
        </p:txBody>
      </p:sp>
      <p:pic>
        <p:nvPicPr>
          <p:cNvPr id="10242" name="Picture 2" descr="potlood Noris Ergosoft Jumbo 2B">
            <a:extLst>
              <a:ext uri="{FF2B5EF4-FFF2-40B4-BE49-F238E27FC236}">
                <a16:creationId xmlns:a16="http://schemas.microsoft.com/office/drawing/2014/main" id="{4C78F546-7F3D-4309-B4A9-47197F667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871" y="1973616"/>
            <a:ext cx="4884937" cy="366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7A757039-89EF-4097-9253-6C81EC1F35BC}"/>
              </a:ext>
            </a:extLst>
          </p:cNvPr>
          <p:cNvCxnSpPr/>
          <p:nvPr/>
        </p:nvCxnSpPr>
        <p:spPr>
          <a:xfrm>
            <a:off x="3142695" y="5823751"/>
            <a:ext cx="53532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91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62CD4-DDB6-4E35-BB18-42B13DBF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i="1" u="sng" dirty="0"/>
              <a:t>DOORSTREEP</a:t>
            </a:r>
            <a:r>
              <a:rPr lang="nl-BE" b="1" dirty="0"/>
              <a:t> het potlood</a:t>
            </a:r>
            <a:endParaRPr lang="nl-BE" dirty="0"/>
          </a:p>
        </p:txBody>
      </p:sp>
      <p:pic>
        <p:nvPicPr>
          <p:cNvPr id="10242" name="Picture 2" descr="potlood Noris Ergosoft Jumbo 2B">
            <a:extLst>
              <a:ext uri="{FF2B5EF4-FFF2-40B4-BE49-F238E27FC236}">
                <a16:creationId xmlns:a16="http://schemas.microsoft.com/office/drawing/2014/main" id="{4C78F546-7F3D-4309-B4A9-47197F667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871" y="1973616"/>
            <a:ext cx="4884937" cy="366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6EBBF890-7703-4FE3-BF93-1C26278FAB72}"/>
              </a:ext>
            </a:extLst>
          </p:cNvPr>
          <p:cNvCxnSpPr>
            <a:cxnSpLocks/>
          </p:cNvCxnSpPr>
          <p:nvPr/>
        </p:nvCxnSpPr>
        <p:spPr>
          <a:xfrm flipV="1">
            <a:off x="3915053" y="2725444"/>
            <a:ext cx="4847208" cy="19797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66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62CD4-DDB6-4E35-BB18-42B13DBF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i="1" u="sng" dirty="0"/>
              <a:t>DOORKRUIS</a:t>
            </a:r>
            <a:r>
              <a:rPr lang="nl-BE" b="1" dirty="0"/>
              <a:t> het potlood</a:t>
            </a:r>
            <a:endParaRPr lang="nl-BE" dirty="0"/>
          </a:p>
        </p:txBody>
      </p:sp>
      <p:pic>
        <p:nvPicPr>
          <p:cNvPr id="10242" name="Picture 2" descr="potlood Noris Ergosoft Jumbo 2B">
            <a:extLst>
              <a:ext uri="{FF2B5EF4-FFF2-40B4-BE49-F238E27FC236}">
                <a16:creationId xmlns:a16="http://schemas.microsoft.com/office/drawing/2014/main" id="{4C78F546-7F3D-4309-B4A9-47197F667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871" y="1973616"/>
            <a:ext cx="4884937" cy="366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6EBBF890-7703-4FE3-BF93-1C26278FAB72}"/>
              </a:ext>
            </a:extLst>
          </p:cNvPr>
          <p:cNvCxnSpPr>
            <a:cxnSpLocks/>
          </p:cNvCxnSpPr>
          <p:nvPr/>
        </p:nvCxnSpPr>
        <p:spPr>
          <a:xfrm flipV="1">
            <a:off x="3915053" y="2725444"/>
            <a:ext cx="4847208" cy="19797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3369E8C4-4414-428E-A99F-B8A3D370AFD4}"/>
              </a:ext>
            </a:extLst>
          </p:cNvPr>
          <p:cNvCxnSpPr>
            <a:cxnSpLocks/>
          </p:cNvCxnSpPr>
          <p:nvPr/>
        </p:nvCxnSpPr>
        <p:spPr>
          <a:xfrm>
            <a:off x="3858088" y="2704728"/>
            <a:ext cx="4961137" cy="2000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41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78CD32-FB6E-413E-A15D-2E9360E7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kleuren</a:t>
            </a:r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C31D9770-3BFC-47B4-A8EC-69CE7FA895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684"/>
          <a:stretch/>
        </p:blipFill>
        <p:spPr>
          <a:xfrm>
            <a:off x="3248134" y="1825625"/>
            <a:ext cx="5695731" cy="4351338"/>
          </a:xfrm>
        </p:spPr>
      </p:pic>
    </p:spTree>
    <p:extLst>
      <p:ext uri="{BB962C8B-B14F-4D97-AF65-F5344CB8AC3E}">
        <p14:creationId xmlns:p14="http://schemas.microsoft.com/office/powerpoint/2010/main" val="7274009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A328F3-6B9A-41DC-BD8D-4D58DB6B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kleuren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571B012-6B50-4E58-8A8A-619C4F78C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52" t="4008" r="78408" b="67293"/>
          <a:stretch/>
        </p:blipFill>
        <p:spPr>
          <a:xfrm>
            <a:off x="3906174" y="2237173"/>
            <a:ext cx="3169329" cy="3391270"/>
          </a:xfrm>
        </p:spPr>
      </p:pic>
    </p:spTree>
    <p:extLst>
      <p:ext uri="{BB962C8B-B14F-4D97-AF65-F5344CB8AC3E}">
        <p14:creationId xmlns:p14="http://schemas.microsoft.com/office/powerpoint/2010/main" val="17948936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2C57280-CCD5-46AB-B78F-36F116BAE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82" t="10274" r="2172"/>
          <a:stretch/>
        </p:blipFill>
        <p:spPr>
          <a:xfrm>
            <a:off x="32008" y="1690688"/>
            <a:ext cx="12159992" cy="379125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D81EEB8-FD45-4FC9-8F22-8706166A9EB0}"/>
              </a:ext>
            </a:extLst>
          </p:cNvPr>
          <p:cNvSpPr txBox="1"/>
          <p:nvPr/>
        </p:nvSpPr>
        <p:spPr>
          <a:xfrm>
            <a:off x="426128" y="2849732"/>
            <a:ext cx="834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De</a:t>
            </a:r>
          </a:p>
          <a:p>
            <a:r>
              <a:rPr lang="nl-BE" dirty="0"/>
              <a:t>Het</a:t>
            </a:r>
          </a:p>
          <a:p>
            <a:r>
              <a:rPr lang="nl-BE" dirty="0"/>
              <a:t>Een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81F99CD-5613-4581-B562-44C8DEE22A4A}"/>
              </a:ext>
            </a:extLst>
          </p:cNvPr>
          <p:cNvSpPr txBox="1"/>
          <p:nvPr/>
        </p:nvSpPr>
        <p:spPr>
          <a:xfrm>
            <a:off x="1654749" y="5521870"/>
            <a:ext cx="8318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De stoel is blauw.</a:t>
            </a:r>
          </a:p>
        </p:txBody>
      </p:sp>
      <p:pic>
        <p:nvPicPr>
          <p:cNvPr id="4098" name="Picture 2" descr="Postura+ stoel Blauw - A&amp;amp;P B.V.">
            <a:extLst>
              <a:ext uri="{FF2B5EF4-FFF2-40B4-BE49-F238E27FC236}">
                <a16:creationId xmlns:a16="http://schemas.microsoft.com/office/drawing/2014/main" id="{934DDB55-751F-4FAD-857A-BA68B9107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49" y="1854693"/>
            <a:ext cx="2499804" cy="249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4326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2C57280-CCD5-46AB-B78F-36F116BAE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82" t="10274" r="2172"/>
          <a:stretch/>
        </p:blipFill>
        <p:spPr>
          <a:xfrm>
            <a:off x="32008" y="1690688"/>
            <a:ext cx="12159992" cy="379125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D81EEB8-FD45-4FC9-8F22-8706166A9EB0}"/>
              </a:ext>
            </a:extLst>
          </p:cNvPr>
          <p:cNvSpPr txBox="1"/>
          <p:nvPr/>
        </p:nvSpPr>
        <p:spPr>
          <a:xfrm>
            <a:off x="426128" y="2849732"/>
            <a:ext cx="834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De</a:t>
            </a:r>
          </a:p>
          <a:p>
            <a:r>
              <a:rPr lang="nl-BE" dirty="0"/>
              <a:t>Het</a:t>
            </a:r>
          </a:p>
          <a:p>
            <a:r>
              <a:rPr lang="nl-BE" dirty="0"/>
              <a:t>Een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81F99CD-5613-4581-B562-44C8DEE22A4A}"/>
              </a:ext>
            </a:extLst>
          </p:cNvPr>
          <p:cNvSpPr txBox="1"/>
          <p:nvPr/>
        </p:nvSpPr>
        <p:spPr>
          <a:xfrm>
            <a:off x="1654749" y="5521870"/>
            <a:ext cx="8318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Het krijt is blauw.</a:t>
            </a:r>
          </a:p>
        </p:txBody>
      </p:sp>
      <p:pic>
        <p:nvPicPr>
          <p:cNvPr id="6146" name="Picture 2" descr="TOPEX Technisch Krijt Blauw | bol.com">
            <a:extLst>
              <a:ext uri="{FF2B5EF4-FFF2-40B4-BE49-F238E27FC236}">
                <a16:creationId xmlns:a16="http://schemas.microsoft.com/office/drawing/2014/main" id="{9E8D9151-500A-49A6-B5A6-68E5B0528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31"/>
          <a:stretch/>
        </p:blipFill>
        <p:spPr bwMode="auto">
          <a:xfrm rot="18715139">
            <a:off x="1331126" y="3097240"/>
            <a:ext cx="3437464" cy="66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2250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2C57280-CCD5-46AB-B78F-36F116BAE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82" t="10274" r="2172"/>
          <a:stretch/>
        </p:blipFill>
        <p:spPr>
          <a:xfrm>
            <a:off x="32008" y="1690688"/>
            <a:ext cx="12159992" cy="379125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D81EEB8-FD45-4FC9-8F22-8706166A9EB0}"/>
              </a:ext>
            </a:extLst>
          </p:cNvPr>
          <p:cNvSpPr txBox="1"/>
          <p:nvPr/>
        </p:nvSpPr>
        <p:spPr>
          <a:xfrm>
            <a:off x="426128" y="2849732"/>
            <a:ext cx="834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De</a:t>
            </a:r>
          </a:p>
          <a:p>
            <a:r>
              <a:rPr lang="nl-BE" dirty="0"/>
              <a:t>Het</a:t>
            </a:r>
          </a:p>
          <a:p>
            <a:r>
              <a:rPr lang="nl-BE" dirty="0"/>
              <a:t>Een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81F99CD-5613-4581-B562-44C8DEE22A4A}"/>
              </a:ext>
            </a:extLst>
          </p:cNvPr>
          <p:cNvSpPr txBox="1"/>
          <p:nvPr/>
        </p:nvSpPr>
        <p:spPr>
          <a:xfrm>
            <a:off x="1654749" y="5521870"/>
            <a:ext cx="8318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Het springtouw is blauw.</a:t>
            </a:r>
          </a:p>
        </p:txBody>
      </p:sp>
      <p:pic>
        <p:nvPicPr>
          <p:cNvPr id="19458" name="Picture 2" descr="Rope skipping touw, 300 cm">
            <a:extLst>
              <a:ext uri="{FF2B5EF4-FFF2-40B4-BE49-F238E27FC236}">
                <a16:creationId xmlns:a16="http://schemas.microsoft.com/office/drawing/2014/main" id="{1481AF16-7F0F-4A1C-9389-CFBEF5308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068" y="2121994"/>
            <a:ext cx="2614012" cy="261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5707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A328F3-6B9A-41DC-BD8D-4D58DB6B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kleuren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84681EF-B693-4B13-A9B6-66EE71C434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90"/>
          <a:stretch/>
        </p:blipFill>
        <p:spPr>
          <a:xfrm>
            <a:off x="3771202" y="1712688"/>
            <a:ext cx="4093374" cy="385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022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2C57280-CCD5-46AB-B78F-36F116BAE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82" t="10274" r="2172"/>
          <a:stretch/>
        </p:blipFill>
        <p:spPr>
          <a:xfrm>
            <a:off x="32008" y="1690688"/>
            <a:ext cx="12159992" cy="379125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D81EEB8-FD45-4FC9-8F22-8706166A9EB0}"/>
              </a:ext>
            </a:extLst>
          </p:cNvPr>
          <p:cNvSpPr txBox="1"/>
          <p:nvPr/>
        </p:nvSpPr>
        <p:spPr>
          <a:xfrm>
            <a:off x="426128" y="2849732"/>
            <a:ext cx="834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De</a:t>
            </a:r>
          </a:p>
          <a:p>
            <a:r>
              <a:rPr lang="nl-BE" dirty="0"/>
              <a:t>Het</a:t>
            </a:r>
          </a:p>
          <a:p>
            <a:r>
              <a:rPr lang="nl-BE" dirty="0"/>
              <a:t>Een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81F99CD-5613-4581-B562-44C8DEE22A4A}"/>
              </a:ext>
            </a:extLst>
          </p:cNvPr>
          <p:cNvSpPr txBox="1"/>
          <p:nvPr/>
        </p:nvSpPr>
        <p:spPr>
          <a:xfrm>
            <a:off x="1654749" y="5521870"/>
            <a:ext cx="8318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De balpen is rood.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D52C564-1680-43D0-A344-F9DB036F1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49" y="1873187"/>
            <a:ext cx="2531893" cy="253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892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62CD4-DDB6-4E35-BB18-42B13DBF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/>
              <a:t>Het meisje</a:t>
            </a:r>
            <a:endParaRPr lang="nl-BE" dirty="0"/>
          </a:p>
        </p:txBody>
      </p:sp>
      <p:pic>
        <p:nvPicPr>
          <p:cNvPr id="9218" name="Picture 2" descr="Snoetjes en Snuitjes: May 2005">
            <a:extLst>
              <a:ext uri="{FF2B5EF4-FFF2-40B4-BE49-F238E27FC236}">
                <a16:creationId xmlns:a16="http://schemas.microsoft.com/office/drawing/2014/main" id="{D17736D0-70EB-4AC0-AE74-0B559436A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16" y="1536768"/>
            <a:ext cx="3097567" cy="495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2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2C57280-CCD5-46AB-B78F-36F116BAE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82" t="10274" r="2172"/>
          <a:stretch/>
        </p:blipFill>
        <p:spPr>
          <a:xfrm>
            <a:off x="32008" y="1690688"/>
            <a:ext cx="12159992" cy="379125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D81EEB8-FD45-4FC9-8F22-8706166A9EB0}"/>
              </a:ext>
            </a:extLst>
          </p:cNvPr>
          <p:cNvSpPr txBox="1"/>
          <p:nvPr/>
        </p:nvSpPr>
        <p:spPr>
          <a:xfrm>
            <a:off x="426128" y="2849732"/>
            <a:ext cx="834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De</a:t>
            </a:r>
          </a:p>
          <a:p>
            <a:r>
              <a:rPr lang="nl-BE" dirty="0"/>
              <a:t>Het</a:t>
            </a:r>
          </a:p>
          <a:p>
            <a:r>
              <a:rPr lang="nl-BE" dirty="0"/>
              <a:t>Een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81F99CD-5613-4581-B562-44C8DEE22A4A}"/>
              </a:ext>
            </a:extLst>
          </p:cNvPr>
          <p:cNvSpPr txBox="1"/>
          <p:nvPr/>
        </p:nvSpPr>
        <p:spPr>
          <a:xfrm>
            <a:off x="1654749" y="5521870"/>
            <a:ext cx="8318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De map is rood.</a:t>
            </a:r>
          </a:p>
        </p:txBody>
      </p:sp>
      <p:pic>
        <p:nvPicPr>
          <p:cNvPr id="3076" name="Picture 4" descr="Rode Map Met Documenten Binnen Geïsoleerd Op Witte Achtergrond  Royalty-Vrije Foto, Plaatjes, Beelden En Stock Fotografie. Image 16422783.">
            <a:extLst>
              <a:ext uri="{FF2B5EF4-FFF2-40B4-BE49-F238E27FC236}">
                <a16:creationId xmlns:a16="http://schemas.microsoft.com/office/drawing/2014/main" id="{58D8F002-15EF-47A6-8EA3-54ACD3305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648" y="2310116"/>
            <a:ext cx="2666132" cy="200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3146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2C57280-CCD5-46AB-B78F-36F116BAE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82" t="10274" r="2172"/>
          <a:stretch/>
        </p:blipFill>
        <p:spPr>
          <a:xfrm>
            <a:off x="32008" y="1690688"/>
            <a:ext cx="12159992" cy="379125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D81EEB8-FD45-4FC9-8F22-8706166A9EB0}"/>
              </a:ext>
            </a:extLst>
          </p:cNvPr>
          <p:cNvSpPr txBox="1"/>
          <p:nvPr/>
        </p:nvSpPr>
        <p:spPr>
          <a:xfrm>
            <a:off x="426128" y="2849732"/>
            <a:ext cx="834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De</a:t>
            </a:r>
          </a:p>
          <a:p>
            <a:r>
              <a:rPr lang="nl-BE" dirty="0"/>
              <a:t>Het</a:t>
            </a:r>
          </a:p>
          <a:p>
            <a:r>
              <a:rPr lang="nl-BE" dirty="0"/>
              <a:t>Een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81F99CD-5613-4581-B562-44C8DEE22A4A}"/>
              </a:ext>
            </a:extLst>
          </p:cNvPr>
          <p:cNvSpPr txBox="1"/>
          <p:nvPr/>
        </p:nvSpPr>
        <p:spPr>
          <a:xfrm>
            <a:off x="1654749" y="5521870"/>
            <a:ext cx="8318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De stift is rood.</a:t>
            </a:r>
          </a:p>
        </p:txBody>
      </p:sp>
      <p:pic>
        <p:nvPicPr>
          <p:cNvPr id="2052" name="Picture 4" descr="Rode permanent markers of stiften kopen? - Office-Deals.nl">
            <a:extLst>
              <a:ext uri="{FF2B5EF4-FFF2-40B4-BE49-F238E27FC236}">
                <a16:creationId xmlns:a16="http://schemas.microsoft.com/office/drawing/2014/main" id="{14AFA140-77F6-45F0-B87C-D667719B7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894" y="1886228"/>
            <a:ext cx="2823470" cy="211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624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A328F3-6B9A-41DC-BD8D-4D58DB6B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kleuren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123AB70-317E-4441-A3F2-FD08E4E9F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52"/>
          <a:stretch/>
        </p:blipFill>
        <p:spPr>
          <a:xfrm>
            <a:off x="3853025" y="1897601"/>
            <a:ext cx="3613184" cy="386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531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2C57280-CCD5-46AB-B78F-36F116BAE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82" t="10274" r="2172"/>
          <a:stretch/>
        </p:blipFill>
        <p:spPr>
          <a:xfrm>
            <a:off x="32008" y="1690688"/>
            <a:ext cx="12159992" cy="379125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D81EEB8-FD45-4FC9-8F22-8706166A9EB0}"/>
              </a:ext>
            </a:extLst>
          </p:cNvPr>
          <p:cNvSpPr txBox="1"/>
          <p:nvPr/>
        </p:nvSpPr>
        <p:spPr>
          <a:xfrm>
            <a:off x="426128" y="2849732"/>
            <a:ext cx="834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De</a:t>
            </a:r>
          </a:p>
          <a:p>
            <a:r>
              <a:rPr lang="nl-BE" dirty="0"/>
              <a:t>Het</a:t>
            </a:r>
          </a:p>
          <a:p>
            <a:r>
              <a:rPr lang="nl-BE" dirty="0"/>
              <a:t>Een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81F99CD-5613-4581-B562-44C8DEE22A4A}"/>
              </a:ext>
            </a:extLst>
          </p:cNvPr>
          <p:cNvSpPr txBox="1"/>
          <p:nvPr/>
        </p:nvSpPr>
        <p:spPr>
          <a:xfrm>
            <a:off x="1654749" y="5521870"/>
            <a:ext cx="8318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De </a:t>
            </a:r>
            <a:r>
              <a:rPr lang="nl-BE" sz="3200" dirty="0" err="1"/>
              <a:t>turnzak</a:t>
            </a:r>
            <a:r>
              <a:rPr lang="nl-BE" sz="3200" dirty="0"/>
              <a:t> is geel.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DAB45AF-BB98-45A6-9575-CA1689F7F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49" y="1855432"/>
            <a:ext cx="2958682" cy="251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4365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2C57280-CCD5-46AB-B78F-36F116BAE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82" t="10274" r="2172"/>
          <a:stretch/>
        </p:blipFill>
        <p:spPr>
          <a:xfrm>
            <a:off x="32008" y="1690688"/>
            <a:ext cx="12159992" cy="379125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D81EEB8-FD45-4FC9-8F22-8706166A9EB0}"/>
              </a:ext>
            </a:extLst>
          </p:cNvPr>
          <p:cNvSpPr txBox="1"/>
          <p:nvPr/>
        </p:nvSpPr>
        <p:spPr>
          <a:xfrm>
            <a:off x="426128" y="2849732"/>
            <a:ext cx="834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De</a:t>
            </a:r>
          </a:p>
          <a:p>
            <a:r>
              <a:rPr lang="nl-BE" dirty="0"/>
              <a:t>Het</a:t>
            </a:r>
          </a:p>
          <a:p>
            <a:r>
              <a:rPr lang="nl-BE" dirty="0"/>
              <a:t>Een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81F99CD-5613-4581-B562-44C8DEE22A4A}"/>
              </a:ext>
            </a:extLst>
          </p:cNvPr>
          <p:cNvSpPr txBox="1"/>
          <p:nvPr/>
        </p:nvSpPr>
        <p:spPr>
          <a:xfrm>
            <a:off x="1654749" y="5521870"/>
            <a:ext cx="8318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De schaar is geel.</a:t>
            </a:r>
          </a:p>
        </p:txBody>
      </p:sp>
      <p:pic>
        <p:nvPicPr>
          <p:cNvPr id="9218" name="Picture 2" descr="Gele Schaar Die Op Een Witte Achtergrond Wordt Geïsoleerd Royalty-Vrije  Foto, Plaatjes, Beelden En Stock Fotografie. Image 47115884.">
            <a:extLst>
              <a:ext uri="{FF2B5EF4-FFF2-40B4-BE49-F238E27FC236}">
                <a16:creationId xmlns:a16="http://schemas.microsoft.com/office/drawing/2014/main" id="{9DA55BB2-A33D-4F44-B3A5-9E800CCD4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670" y="2672957"/>
            <a:ext cx="2719064" cy="181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2294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2C57280-CCD5-46AB-B78F-36F116BAE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82" t="10274" r="2172"/>
          <a:stretch/>
        </p:blipFill>
        <p:spPr>
          <a:xfrm>
            <a:off x="32008" y="1690688"/>
            <a:ext cx="12159992" cy="379125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D81EEB8-FD45-4FC9-8F22-8706166A9EB0}"/>
              </a:ext>
            </a:extLst>
          </p:cNvPr>
          <p:cNvSpPr txBox="1"/>
          <p:nvPr/>
        </p:nvSpPr>
        <p:spPr>
          <a:xfrm>
            <a:off x="426128" y="2849732"/>
            <a:ext cx="834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De</a:t>
            </a:r>
          </a:p>
          <a:p>
            <a:r>
              <a:rPr lang="nl-BE" dirty="0"/>
              <a:t>Het</a:t>
            </a:r>
          </a:p>
          <a:p>
            <a:r>
              <a:rPr lang="nl-BE" dirty="0"/>
              <a:t>Een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81F99CD-5613-4581-B562-44C8DEE22A4A}"/>
              </a:ext>
            </a:extLst>
          </p:cNvPr>
          <p:cNvSpPr txBox="1"/>
          <p:nvPr/>
        </p:nvSpPr>
        <p:spPr>
          <a:xfrm>
            <a:off x="1654749" y="5521870"/>
            <a:ext cx="8318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De boekentas is geel.</a:t>
            </a:r>
          </a:p>
        </p:txBody>
      </p:sp>
      <p:pic>
        <p:nvPicPr>
          <p:cNvPr id="6146" name="Picture 2" descr="Own stuff boekentas leder 38 cm geel classic | Krokodil">
            <a:extLst>
              <a:ext uri="{FF2B5EF4-FFF2-40B4-BE49-F238E27FC236}">
                <a16:creationId xmlns:a16="http://schemas.microsoft.com/office/drawing/2014/main" id="{2877957C-27E2-45C2-B1B8-59AACB321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442" y="2573395"/>
            <a:ext cx="2579714" cy="171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625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2C57280-CCD5-46AB-B78F-36F116BAE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82" t="10274" r="2172"/>
          <a:stretch/>
        </p:blipFill>
        <p:spPr>
          <a:xfrm>
            <a:off x="32008" y="1690688"/>
            <a:ext cx="12159992" cy="379125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D81EEB8-FD45-4FC9-8F22-8706166A9EB0}"/>
              </a:ext>
            </a:extLst>
          </p:cNvPr>
          <p:cNvSpPr txBox="1"/>
          <p:nvPr/>
        </p:nvSpPr>
        <p:spPr>
          <a:xfrm>
            <a:off x="426128" y="2849732"/>
            <a:ext cx="834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De</a:t>
            </a:r>
          </a:p>
          <a:p>
            <a:r>
              <a:rPr lang="nl-BE" dirty="0"/>
              <a:t>Het</a:t>
            </a:r>
          </a:p>
          <a:p>
            <a:r>
              <a:rPr lang="nl-BE" dirty="0"/>
              <a:t>Een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81F99CD-5613-4581-B562-44C8DEE22A4A}"/>
              </a:ext>
            </a:extLst>
          </p:cNvPr>
          <p:cNvSpPr txBox="1"/>
          <p:nvPr/>
        </p:nvSpPr>
        <p:spPr>
          <a:xfrm>
            <a:off x="1654749" y="5521870"/>
            <a:ext cx="8318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De slijper is geel.</a:t>
            </a:r>
          </a:p>
        </p:txBody>
      </p:sp>
      <p:pic>
        <p:nvPicPr>
          <p:cNvPr id="11266" name="Picture 2" descr="Slijper vector illustratie. Illustration of grafisch - 41838463">
            <a:extLst>
              <a:ext uri="{FF2B5EF4-FFF2-40B4-BE49-F238E27FC236}">
                <a16:creationId xmlns:a16="http://schemas.microsoft.com/office/drawing/2014/main" id="{367DF67F-8524-4D48-A82A-7C00EAA2B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994" y="2112885"/>
            <a:ext cx="2330388" cy="207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1490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A328F3-6B9A-41DC-BD8D-4D58DB6B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kleuren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89ABC38-B9AE-4EB9-AA30-FC01FFD8FC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59"/>
          <a:stretch/>
        </p:blipFill>
        <p:spPr>
          <a:xfrm>
            <a:off x="4346080" y="2059619"/>
            <a:ext cx="3185679" cy="33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603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2C57280-CCD5-46AB-B78F-36F116BAE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82" t="10274" r="2172"/>
          <a:stretch/>
        </p:blipFill>
        <p:spPr>
          <a:xfrm>
            <a:off x="32008" y="1690688"/>
            <a:ext cx="12159992" cy="379125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D81EEB8-FD45-4FC9-8F22-8706166A9EB0}"/>
              </a:ext>
            </a:extLst>
          </p:cNvPr>
          <p:cNvSpPr txBox="1"/>
          <p:nvPr/>
        </p:nvSpPr>
        <p:spPr>
          <a:xfrm>
            <a:off x="426128" y="2849732"/>
            <a:ext cx="834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De</a:t>
            </a:r>
          </a:p>
          <a:p>
            <a:r>
              <a:rPr lang="nl-BE" dirty="0"/>
              <a:t>Het</a:t>
            </a:r>
          </a:p>
          <a:p>
            <a:r>
              <a:rPr lang="nl-BE" dirty="0"/>
              <a:t>Een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81F99CD-5613-4581-B562-44C8DEE22A4A}"/>
              </a:ext>
            </a:extLst>
          </p:cNvPr>
          <p:cNvSpPr txBox="1"/>
          <p:nvPr/>
        </p:nvSpPr>
        <p:spPr>
          <a:xfrm>
            <a:off x="1654749" y="5521870"/>
            <a:ext cx="8318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Het potlood is groen.</a:t>
            </a:r>
          </a:p>
        </p:txBody>
      </p:sp>
      <p:pic>
        <p:nvPicPr>
          <p:cNvPr id="12290" name="Picture 2" descr="Faber Castell Albrecht Durer Aquarel Potlood 266 Permanent Groen |  KleurpotlodenWinkel.nl">
            <a:extLst>
              <a:ext uri="{FF2B5EF4-FFF2-40B4-BE49-F238E27FC236}">
                <a16:creationId xmlns:a16="http://schemas.microsoft.com/office/drawing/2014/main" id="{D13728FD-CE0F-4C39-AE67-9C05FD5F2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14" y="2383680"/>
            <a:ext cx="2473911" cy="185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3449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2C57280-CCD5-46AB-B78F-36F116BAE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82" t="10274" r="2172"/>
          <a:stretch/>
        </p:blipFill>
        <p:spPr>
          <a:xfrm>
            <a:off x="32008" y="1690688"/>
            <a:ext cx="12159992" cy="379125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D81EEB8-FD45-4FC9-8F22-8706166A9EB0}"/>
              </a:ext>
            </a:extLst>
          </p:cNvPr>
          <p:cNvSpPr txBox="1"/>
          <p:nvPr/>
        </p:nvSpPr>
        <p:spPr>
          <a:xfrm>
            <a:off x="426128" y="2849732"/>
            <a:ext cx="834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De</a:t>
            </a:r>
          </a:p>
          <a:p>
            <a:r>
              <a:rPr lang="nl-BE" dirty="0"/>
              <a:t>Het</a:t>
            </a:r>
          </a:p>
          <a:p>
            <a:r>
              <a:rPr lang="nl-BE" dirty="0"/>
              <a:t>Een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81F99CD-5613-4581-B562-44C8DEE22A4A}"/>
              </a:ext>
            </a:extLst>
          </p:cNvPr>
          <p:cNvSpPr txBox="1"/>
          <p:nvPr/>
        </p:nvSpPr>
        <p:spPr>
          <a:xfrm>
            <a:off x="1654749" y="5521870"/>
            <a:ext cx="8318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De klok is groen.</a:t>
            </a:r>
          </a:p>
        </p:txBody>
      </p:sp>
      <p:pic>
        <p:nvPicPr>
          <p:cNvPr id="13314" name="Picture 2" descr="Groene wandklok HX2444-2J">
            <a:extLst>
              <a:ext uri="{FF2B5EF4-FFF2-40B4-BE49-F238E27FC236}">
                <a16:creationId xmlns:a16="http://schemas.microsoft.com/office/drawing/2014/main" id="{589D150C-5992-458F-96D5-D7CE903D9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67" y="1876861"/>
            <a:ext cx="2766134" cy="276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72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62CD4-DDB6-4E35-BB18-42B13DBF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/>
              <a:t>De meester</a:t>
            </a:r>
            <a:endParaRPr lang="nl-BE" dirty="0"/>
          </a:p>
        </p:txBody>
      </p:sp>
      <p:pic>
        <p:nvPicPr>
          <p:cNvPr id="5122" name="Picture 2" descr="meester voor het schoolbord - kiddicolour">
            <a:extLst>
              <a:ext uri="{FF2B5EF4-FFF2-40B4-BE49-F238E27FC236}">
                <a16:creationId xmlns:a16="http://schemas.microsoft.com/office/drawing/2014/main" id="{D8365404-E39C-4F27-B5AD-A4B2D924A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739" y="1447059"/>
            <a:ext cx="3739386" cy="482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00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2C57280-CCD5-46AB-B78F-36F116BAE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82" t="10274" r="2172"/>
          <a:stretch/>
        </p:blipFill>
        <p:spPr>
          <a:xfrm>
            <a:off x="32008" y="1690688"/>
            <a:ext cx="12159992" cy="379125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D81EEB8-FD45-4FC9-8F22-8706166A9EB0}"/>
              </a:ext>
            </a:extLst>
          </p:cNvPr>
          <p:cNvSpPr txBox="1"/>
          <p:nvPr/>
        </p:nvSpPr>
        <p:spPr>
          <a:xfrm>
            <a:off x="426128" y="2849732"/>
            <a:ext cx="834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De</a:t>
            </a:r>
          </a:p>
          <a:p>
            <a:r>
              <a:rPr lang="nl-BE" dirty="0"/>
              <a:t>Het</a:t>
            </a:r>
          </a:p>
          <a:p>
            <a:r>
              <a:rPr lang="nl-BE" dirty="0"/>
              <a:t>Een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81F99CD-5613-4581-B562-44C8DEE22A4A}"/>
              </a:ext>
            </a:extLst>
          </p:cNvPr>
          <p:cNvSpPr txBox="1"/>
          <p:nvPr/>
        </p:nvSpPr>
        <p:spPr>
          <a:xfrm>
            <a:off x="1654749" y="5521870"/>
            <a:ext cx="8318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De sleutel is groen.</a:t>
            </a:r>
          </a:p>
        </p:txBody>
      </p:sp>
      <p:pic>
        <p:nvPicPr>
          <p:cNvPr id="14338" name="Picture 2" descr="Groene Sleutel GeÃ¯soleerd Op Een Witte Achtergrond. Royalty-Vrije Foto,  Plaatjes, Beelden En Stock Fotografie. Image 18907219.">
            <a:extLst>
              <a:ext uri="{FF2B5EF4-FFF2-40B4-BE49-F238E27FC236}">
                <a16:creationId xmlns:a16="http://schemas.microsoft.com/office/drawing/2014/main" id="{05D2BA6D-742C-4F2F-B3F7-8318E9FFF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450" y="2522809"/>
            <a:ext cx="2423465" cy="144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0746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A328F3-6B9A-41DC-BD8D-4D58DB6B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kleuren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F246A67-FEDC-4F46-881A-1F52C16BF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31"/>
          <a:stretch/>
        </p:blipFill>
        <p:spPr>
          <a:xfrm>
            <a:off x="3952647" y="1953086"/>
            <a:ext cx="3839416" cy="408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141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2C57280-CCD5-46AB-B78F-36F116BAE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82" t="10274" r="2172"/>
          <a:stretch/>
        </p:blipFill>
        <p:spPr>
          <a:xfrm>
            <a:off x="32008" y="1690688"/>
            <a:ext cx="12159992" cy="379125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D81EEB8-FD45-4FC9-8F22-8706166A9EB0}"/>
              </a:ext>
            </a:extLst>
          </p:cNvPr>
          <p:cNvSpPr txBox="1"/>
          <p:nvPr/>
        </p:nvSpPr>
        <p:spPr>
          <a:xfrm>
            <a:off x="426128" y="2849732"/>
            <a:ext cx="834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De</a:t>
            </a:r>
          </a:p>
          <a:p>
            <a:r>
              <a:rPr lang="nl-BE" dirty="0"/>
              <a:t>Het</a:t>
            </a:r>
          </a:p>
          <a:p>
            <a:r>
              <a:rPr lang="nl-BE" dirty="0"/>
              <a:t>Een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81F99CD-5613-4581-B562-44C8DEE22A4A}"/>
              </a:ext>
            </a:extLst>
          </p:cNvPr>
          <p:cNvSpPr txBox="1"/>
          <p:nvPr/>
        </p:nvSpPr>
        <p:spPr>
          <a:xfrm>
            <a:off x="1654749" y="5521870"/>
            <a:ext cx="8318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De meetlat is zwart.</a:t>
            </a:r>
          </a:p>
        </p:txBody>
      </p:sp>
      <p:pic>
        <p:nvPicPr>
          <p:cNvPr id="16386" name="Picture 2" descr="Zwarte Heerser Geïsoleerd, Inches, Centimeters, Millimeter, Keizerlijke En  Metrische Afstand Lengte-eenheden, Cm En Mm Merken, Gedetailleerde Macro  Close-up, Witte Nummers Op Kunststoffen Royalty-Vrije Foto, Plaatjes,  Beelden En Stock Fotografie. Image ...">
            <a:extLst>
              <a:ext uri="{FF2B5EF4-FFF2-40B4-BE49-F238E27FC236}">
                <a16:creationId xmlns:a16="http://schemas.microsoft.com/office/drawing/2014/main" id="{10C8F8C1-C569-450E-A42D-CD66FE1CB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49" y="2761413"/>
            <a:ext cx="2820787" cy="133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0699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2C57280-CCD5-46AB-B78F-36F116BAE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82" t="10274" r="2172"/>
          <a:stretch/>
        </p:blipFill>
        <p:spPr>
          <a:xfrm>
            <a:off x="32008" y="1690688"/>
            <a:ext cx="12159992" cy="379125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D81EEB8-FD45-4FC9-8F22-8706166A9EB0}"/>
              </a:ext>
            </a:extLst>
          </p:cNvPr>
          <p:cNvSpPr txBox="1"/>
          <p:nvPr/>
        </p:nvSpPr>
        <p:spPr>
          <a:xfrm>
            <a:off x="426128" y="2849732"/>
            <a:ext cx="834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De</a:t>
            </a:r>
          </a:p>
          <a:p>
            <a:r>
              <a:rPr lang="nl-BE" dirty="0"/>
              <a:t>Het</a:t>
            </a:r>
          </a:p>
          <a:p>
            <a:r>
              <a:rPr lang="nl-BE" dirty="0"/>
              <a:t>Een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81F99CD-5613-4581-B562-44C8DEE22A4A}"/>
              </a:ext>
            </a:extLst>
          </p:cNvPr>
          <p:cNvSpPr txBox="1"/>
          <p:nvPr/>
        </p:nvSpPr>
        <p:spPr>
          <a:xfrm>
            <a:off x="1654749" y="5521870"/>
            <a:ext cx="8318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De kast is zwart.</a:t>
            </a:r>
          </a:p>
        </p:txBody>
      </p:sp>
      <p:pic>
        <p:nvPicPr>
          <p:cNvPr id="24578" name="Picture 2" descr="Zwarte kast met 2 deuren en 1 lade Cambronne | Maisons du Monde">
            <a:extLst>
              <a:ext uri="{FF2B5EF4-FFF2-40B4-BE49-F238E27FC236}">
                <a16:creationId xmlns:a16="http://schemas.microsoft.com/office/drawing/2014/main" id="{037E534F-866D-4CFD-B30D-E99FDB412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425" y="2086460"/>
            <a:ext cx="2685079" cy="268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3233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1976F-4E84-4DDF-A24C-CBC3BED4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Klik voor een filmpje.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5419FE6-C97C-4719-91B5-48EB7058940B}"/>
              </a:ext>
            </a:extLst>
          </p:cNvPr>
          <p:cNvSpPr txBox="1"/>
          <p:nvPr/>
        </p:nvSpPr>
        <p:spPr>
          <a:xfrm>
            <a:off x="2159493" y="2428822"/>
            <a:ext cx="80320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2"/>
              </a:rPr>
              <a:t>https://www.youtube.com/watch?v=cB_az4H7730&amp;list=PLaUoDjn4XtrhI6amICVvqozhBuZWu-_CE&amp;index=29</a:t>
            </a:r>
            <a:r>
              <a:rPr lang="nl-BE" dirty="0"/>
              <a:t> </a:t>
            </a: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C006A4BC-8BB2-40EB-8803-A4E2EC16FB7D}"/>
              </a:ext>
            </a:extLst>
          </p:cNvPr>
          <p:cNvCxnSpPr>
            <a:cxnSpLocks/>
          </p:cNvCxnSpPr>
          <p:nvPr/>
        </p:nvCxnSpPr>
        <p:spPr>
          <a:xfrm flipH="1">
            <a:off x="3968318" y="1296140"/>
            <a:ext cx="257453" cy="9232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117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BCFB44-AB55-44F2-8D23-E0291923D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/>
              <a:t>Het schoolbord</a:t>
            </a:r>
            <a:endParaRPr lang="nl-BE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F6ED634-B530-4990-A2E5-3E07523FF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733"/>
          <a:stretch/>
        </p:blipFill>
        <p:spPr>
          <a:xfrm>
            <a:off x="2457267" y="1457324"/>
            <a:ext cx="7658284" cy="5214177"/>
          </a:xfrm>
        </p:spPr>
      </p:pic>
    </p:spTree>
    <p:extLst>
      <p:ext uri="{BB962C8B-B14F-4D97-AF65-F5344CB8AC3E}">
        <p14:creationId xmlns:p14="http://schemas.microsoft.com/office/powerpoint/2010/main" val="240249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62CD4-DDB6-4E35-BB18-42B13DBF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/>
              <a:t>De stoel</a:t>
            </a:r>
            <a:endParaRPr lang="nl-BE" dirty="0"/>
          </a:p>
        </p:txBody>
      </p:sp>
      <p:pic>
        <p:nvPicPr>
          <p:cNvPr id="7170" name="Picture 2" descr="Petroleumblauwe stoel Eve | Maisons du Monde">
            <a:extLst>
              <a:ext uri="{FF2B5EF4-FFF2-40B4-BE49-F238E27FC236}">
                <a16:creationId xmlns:a16="http://schemas.microsoft.com/office/drawing/2014/main" id="{F77ACE99-5C14-4ABE-BB21-9A152511D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061" y="1762125"/>
            <a:ext cx="4061626" cy="406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47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62CD4-DDB6-4E35-BB18-42B13DBF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/>
              <a:t>Het potlood</a:t>
            </a:r>
            <a:endParaRPr lang="nl-BE" dirty="0"/>
          </a:p>
        </p:txBody>
      </p:sp>
      <p:pic>
        <p:nvPicPr>
          <p:cNvPr id="10242" name="Picture 2" descr="potlood Noris Ergosoft Jumbo 2B">
            <a:extLst>
              <a:ext uri="{FF2B5EF4-FFF2-40B4-BE49-F238E27FC236}">
                <a16:creationId xmlns:a16="http://schemas.microsoft.com/office/drawing/2014/main" id="{4C78F546-7F3D-4309-B4A9-47197F667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871" y="1973616"/>
            <a:ext cx="4884937" cy="366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33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6F072C48BE14284A4FBB5C77C720D" ma:contentTypeVersion="16" ma:contentTypeDescription="Een nieuw document maken." ma:contentTypeScope="" ma:versionID="819ee08e83451d6ada6dbbf7f1f10057">
  <xsd:schema xmlns:xsd="http://www.w3.org/2001/XMLSchema" xmlns:xs="http://www.w3.org/2001/XMLSchema" xmlns:p="http://schemas.microsoft.com/office/2006/metadata/properties" xmlns:ns2="5ed0b756-d5dd-4c03-b854-2535ddf2a670" xmlns:ns3="59436e90-e4c2-4445-9071-98d0bf425bed" targetNamespace="http://schemas.microsoft.com/office/2006/metadata/properties" ma:root="true" ma:fieldsID="00bd0aa9c0a5cd5461e8eb05cd2e6497" ns2:_="" ns3:_="">
    <xsd:import namespace="5ed0b756-d5dd-4c03-b854-2535ddf2a670"/>
    <xsd:import namespace="59436e90-e4c2-4445-9071-98d0bf425b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0b756-d5dd-4c03-b854-2535ddf2a6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db1da594-e676-423f-8788-34cfbe6c6d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436e90-e4c2-4445-9071-98d0bf425be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e636951-78cc-4ebb-aee2-dacec6c359b9}" ma:internalName="TaxCatchAll" ma:showField="CatchAllData" ma:web="59436e90-e4c2-4445-9071-98d0bf425b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9436e90-e4c2-4445-9071-98d0bf425bed">
      <UserInfo>
        <DisplayName>Nikola Dabrowska</DisplayName>
        <AccountId>282</AccountId>
        <AccountType/>
      </UserInfo>
    </SharedWithUsers>
    <TaxCatchAll xmlns="59436e90-e4c2-4445-9071-98d0bf425bed" xsi:nil="true"/>
    <lcf76f155ced4ddcb4097134ff3c332f xmlns="5ed0b756-d5dd-4c03-b854-2535ddf2a67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61E82A-760E-481E-AD43-547612183A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d0b756-d5dd-4c03-b854-2535ddf2a670"/>
    <ds:schemaRef ds:uri="59436e90-e4c2-4445-9071-98d0bf425b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B125C0-D82A-43B8-970E-6ECC180582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EB4B98-CAE8-4D97-9B57-33FC0407F708}">
  <ds:schemaRefs>
    <ds:schemaRef ds:uri="http://schemas.microsoft.com/office/2006/metadata/properties"/>
    <ds:schemaRef ds:uri="http://schemas.microsoft.com/office/infopath/2007/PartnerControls"/>
    <ds:schemaRef ds:uri="59436e90-e4c2-4445-9071-98d0bf425bed"/>
    <ds:schemaRef ds:uri="5ed0b756-d5dd-4c03-b854-2535ddf2a6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Microsoft Office PowerPoint</Application>
  <PresentationFormat>Breedbeeld</PresentationFormat>
  <Paragraphs>144</Paragraphs>
  <Slides>64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64</vt:i4>
      </vt:variant>
    </vt:vector>
  </HeadingPairs>
  <TitlesOfParts>
    <vt:vector size="65" baseType="lpstr">
      <vt:lpstr>Kantoorthema</vt:lpstr>
      <vt:lpstr>Woordenschat  Thema klas/school</vt:lpstr>
      <vt:lpstr>PowerPoint-presentatie</vt:lpstr>
      <vt:lpstr>De klas</vt:lpstr>
      <vt:lpstr>De jongen</vt:lpstr>
      <vt:lpstr>Het meisje</vt:lpstr>
      <vt:lpstr>De meester</vt:lpstr>
      <vt:lpstr>Het schoolbord</vt:lpstr>
      <vt:lpstr>De stoel</vt:lpstr>
      <vt:lpstr>Het potlood</vt:lpstr>
      <vt:lpstr>Het papier</vt:lpstr>
      <vt:lpstr>De deur </vt:lpstr>
      <vt:lpstr>Het toilet</vt:lpstr>
      <vt:lpstr>De klas</vt:lpstr>
      <vt:lpstr>PowerPoint-presentatie</vt:lpstr>
      <vt:lpstr>Klik voor een filmpje.</vt:lpstr>
      <vt:lpstr>We herhalen de klasvoorwerpen</vt:lpstr>
      <vt:lpstr>Waar is het potlood?</vt:lpstr>
      <vt:lpstr>Waar is de boekentas?</vt:lpstr>
      <vt:lpstr>Waar is de rekenmachine?</vt:lpstr>
      <vt:lpstr>Waar is de verfborstel?</vt:lpstr>
      <vt:lpstr>Waar is het schrift?</vt:lpstr>
      <vt:lpstr>Waar is de bureaulamp?</vt:lpstr>
      <vt:lpstr>Waar is de gom?</vt:lpstr>
      <vt:lpstr>Waar is de slijper?</vt:lpstr>
      <vt:lpstr>De zon </vt:lpstr>
      <vt:lpstr>Het klimrek</vt:lpstr>
      <vt:lpstr>De glijbaan</vt:lpstr>
      <vt:lpstr>Het krijt</vt:lpstr>
      <vt:lpstr>De step</vt:lpstr>
      <vt:lpstr>Het springtouw</vt:lpstr>
      <vt:lpstr>De speelplaats</vt:lpstr>
      <vt:lpstr>De hoepel</vt:lpstr>
      <vt:lpstr>De turnzak</vt:lpstr>
      <vt:lpstr>De bank</vt:lpstr>
      <vt:lpstr>De kegel</vt:lpstr>
      <vt:lpstr>De turnmat</vt:lpstr>
      <vt:lpstr>De turnzaal</vt:lpstr>
      <vt:lpstr>Oefen je mee?</vt:lpstr>
      <vt:lpstr>OMCIRKEL het potlood</vt:lpstr>
      <vt:lpstr>ONDERSTREEP het potlood</vt:lpstr>
      <vt:lpstr>DOORSTREEP het potlood</vt:lpstr>
      <vt:lpstr>DOORKRUIS het potlood</vt:lpstr>
      <vt:lpstr>De kleuren</vt:lpstr>
      <vt:lpstr>De kleuren</vt:lpstr>
      <vt:lpstr>PowerPoint-presentatie</vt:lpstr>
      <vt:lpstr>PowerPoint-presentatie</vt:lpstr>
      <vt:lpstr>PowerPoint-presentatie</vt:lpstr>
      <vt:lpstr>De kleuren</vt:lpstr>
      <vt:lpstr>PowerPoint-presentatie</vt:lpstr>
      <vt:lpstr>PowerPoint-presentatie</vt:lpstr>
      <vt:lpstr>PowerPoint-presentatie</vt:lpstr>
      <vt:lpstr>De kleuren</vt:lpstr>
      <vt:lpstr>PowerPoint-presentatie</vt:lpstr>
      <vt:lpstr>PowerPoint-presentatie</vt:lpstr>
      <vt:lpstr>PowerPoint-presentatie</vt:lpstr>
      <vt:lpstr>PowerPoint-presentatie</vt:lpstr>
      <vt:lpstr>De kleuren</vt:lpstr>
      <vt:lpstr>PowerPoint-presentatie</vt:lpstr>
      <vt:lpstr>PowerPoint-presentatie</vt:lpstr>
      <vt:lpstr>PowerPoint-presentatie</vt:lpstr>
      <vt:lpstr>De kleuren</vt:lpstr>
      <vt:lpstr>PowerPoint-presentatie</vt:lpstr>
      <vt:lpstr>PowerPoint-presentatie</vt:lpstr>
      <vt:lpstr>Klik voor een filmpje.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Woordenschat  Thema klas/school</dc:title>
  <dc:creator>Lize Dierick</dc:creator>
  <cp:lastModifiedBy>Els Van Nevel</cp:lastModifiedBy>
  <cp:revision>16</cp:revision>
  <dcterms:created xsi:type="dcterms:W3CDTF">2021-10-05T14:07:26Z</dcterms:created>
  <dcterms:modified xsi:type="dcterms:W3CDTF">2022-09-08T06:09:05Z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0x0101007076F072C48BE14284A4FBB5C77C720D</vt:lpwstr>
  </property>
</Properties>
</file>